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C13212-B0F9-40E9-9E28-12C85EFDBD6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CH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6BEE7-5477-49D9-B362-7CC04829CAB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CH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056C9-3F70-4C3A-A361-05645985ACBB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CH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78765-6578-4E13-8A94-AA6CD5A0EE6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16CC032-6C72-40A9-A2F7-216890E76DCB}" type="slidenum">
              <a:t>‹#›</a:t>
            </a:fld>
            <a:endParaRPr lang="de-CH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25756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4E952D-47BD-407C-B07D-90BF4EA5E8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64A6B6-F261-43E8-B648-77AE16C0BC4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A744B8B-3AE3-4243-9123-4023A673080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de-CH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D7A3C-F3B7-42BB-8945-15B32396FB9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de-CH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F7CBC-B50E-4B4A-A439-5381D8E2084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de-CH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34F58-BE29-4026-93F1-2F88896F1A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de-CH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5DA9D49-F3DD-40B9-B838-216CF891D42A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304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de-CH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ACA21-E199-441B-9AF1-B9EC2AEBE0B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13315FC-1BE8-4F27-B079-2C2617B3233F}" type="slidenum">
              <a:t>1</a:t>
            </a:fld>
            <a:endParaRPr lang="de-CH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4A1D9B94-F0F6-40CA-A086-0F3D79A75D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6920" cy="40086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D78B3F9-A3CE-4A7E-AA5E-BF164BCE95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0680"/>
          </a:xfrm>
        </p:spPr>
        <p:txBody>
          <a:bodyPr vert="horz" wrap="square" anchor="t" anchorCtr="0">
            <a:noAutofit/>
          </a:bodyPr>
          <a:lstStyle/>
          <a:p>
            <a:pPr lvl="0" indent="0" algn="l" rtl="0">
              <a:tabLst>
                <a:tab pos="216000" algn="l"/>
              </a:tabLst>
            </a:pPr>
            <a:r>
              <a:rPr lang="en-US" sz="2980">
                <a:solidFill>
                  <a:srgbClr val="000000"/>
                </a:solidFill>
                <a:latin typeface="Arial" pitchFamily="18"/>
              </a:rPr>
              <a:t>Thanks to Sylvia for having me as your guest.</a:t>
            </a:r>
          </a:p>
          <a:p>
            <a:pPr lvl="0" indent="0" algn="l" rtl="0">
              <a:tabLst>
                <a:tab pos="216000" algn="l"/>
              </a:tabLst>
            </a:pPr>
            <a:endParaRPr lang="de-CH" sz="2980">
              <a:solidFill>
                <a:srgbClr val="000000"/>
              </a:solidFill>
              <a:latin typeface="Arial" pitchFamily="18"/>
            </a:endParaRPr>
          </a:p>
          <a:p>
            <a:pPr lvl="0" indent="0" algn="l" rtl="0">
              <a:tabLst>
                <a:tab pos="216000" algn="l"/>
              </a:tabLst>
            </a:pPr>
            <a:r>
              <a:rPr lang="en-US" sz="2980">
                <a:solidFill>
                  <a:srgbClr val="000000"/>
                </a:solidFill>
                <a:latin typeface="Arial" pitchFamily="18"/>
              </a:rPr>
              <a:t>At first I was not convinced about giving a presentation, because I haven't tested it for at least 100 activations.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B9B9D-8411-4BA4-AC78-61D08A80C7C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3BAD4F4-B3DA-4C6F-A0C5-24D4B852C1F0}" type="slidenum">
              <a:t>10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6CDC4D-8295-449B-AA9B-A25ED0ADCE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EB2BD1-DC0B-4B6C-9ED3-BDA8016BD2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C082A-3DA0-466C-96A6-3CB94F08D0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9F3B63C-821D-4F6A-A1DE-7B0581DA93D7}" type="slidenum">
              <a:t>11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54B36-1B1F-4882-ABC6-54B29EECB03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95A9F-06A8-49FD-ADD8-E7C4E8AF11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C0C69-B930-4494-B04E-00BF6B5B59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51768F7-0589-48A8-8E63-330E8E89C62C}" type="slidenum">
              <a:t>12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D35C15-58EA-4069-AD3F-A8D876ED27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872D9-5FDA-4AC6-BEFA-5C5962B29D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1D610-490A-4B81-8D60-764C7BBA407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C4A12FD-6862-4892-A68B-268238FFC00D}" type="slidenum">
              <a:t>13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1A8E52-7A37-46AF-89D5-9E9A10FF1CB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0891A8-F1D8-4F55-B00A-CEE7897332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0CC7F-294D-4FAD-9360-FFF54DFDD8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7654C-EFFC-4CE5-B2D8-2F021461E3E3}" type="slidenum">
              <a:t>14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95ACB-831C-4366-B577-517C80B36E1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789E10-6E12-4584-83E6-5EE2EE4ED3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56AB1-AC5F-4055-AD5E-999D311DC58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A7D01E5-8B9C-44BA-BDE1-8500F6AE3549}" type="slidenum">
              <a:t>15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A65D83-0D29-42B1-8255-59B35554C03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7666C5-876B-49CD-8B60-FFB7E8C79C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AF6A2-B46F-49AA-9458-FE5F753D28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1D9B093-39B6-4D9D-AB6A-5C9C4CF45B3E}" type="slidenum">
              <a:t>16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DE90EC-41CC-4EFF-B370-9C903FDB4C6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AACDFE-AC98-4045-A6EE-00D6983962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CA727-B802-4663-86CC-01F5DDF432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FEB89C3-20B5-4DE2-87A9-794A3A8BD771}" type="slidenum">
              <a:t>17</a:t>
            </a:fld>
            <a:endParaRPr lang="de-CH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12AF762C-2E4A-41FA-9AFA-FF58822E4E7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B5E767C-A9B8-4DE3-B925-F75742A95D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348480" y="5078160"/>
            <a:ext cx="6982920" cy="4810680"/>
          </a:xfrm>
        </p:spPr>
        <p:txBody>
          <a:bodyPr vert="horz" wrap="square" anchor="t" anchorCtr="0">
            <a:noAutofit/>
          </a:bodyPr>
          <a:lstStyle/>
          <a:p>
            <a:pPr lvl="0" indent="0" algn="l" rtl="0">
              <a:tabLst>
                <a:tab pos="216000" algn="l"/>
              </a:tabLst>
            </a:pPr>
            <a:r>
              <a:rPr lang="de-CH" sz="2810">
                <a:solidFill>
                  <a:srgbClr val="000000"/>
                </a:solidFill>
                <a:latin typeface="Open Sans" pitchFamily="18"/>
                <a:ea typeface="Open Sans" pitchFamily="2"/>
              </a:rPr>
              <a:t>Duplicate messages will be avoided for </a:t>
            </a:r>
            <a:br>
              <a:rPr lang="de-CH" sz="2810">
                <a:latin typeface="Open Sans" pitchFamily="18"/>
                <a:ea typeface="Open Sans" pitchFamily="2"/>
              </a:rPr>
            </a:br>
            <a:r>
              <a:rPr lang="de-CH" sz="2810">
                <a:solidFill>
                  <a:srgbClr val="000000"/>
                </a:solidFill>
                <a:latin typeface="Open Sans" pitchFamily="18"/>
                <a:ea typeface="Open Sans" pitchFamily="2"/>
              </a:rPr>
              <a:t>15 minutes.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827B1-49AA-42BA-93D7-A81B019306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AF5064D-FE2F-43A6-AD49-62D7425D1813}" type="slidenum">
              <a:t>18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A2B6A9-73D7-42D3-AE85-D28A67D403E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9557D6-66D5-4A0B-A3C2-3B82AA0B76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75B34-9B24-480A-B477-DCDA22F5D3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1099B73-CD31-4B91-9BB3-2B7ECB1809D3}" type="slidenum">
              <a:t>19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048C83-00FB-4F25-B5C8-673C44DF8BB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E5C0FF-8F6F-4B08-B3EE-7E83EEEE77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AE2E1-FA3D-4001-852E-55671A87C10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7533DA5-69E0-4EF2-9B01-7BD33E347328}" type="slidenum">
              <a:t>2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FBE104-DA79-46FF-BE26-D00A106464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90514D-FB7B-4A10-ABB7-92C7B1DA07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ED12D-3E7A-478D-A9BF-76DD9E41F03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525B5BC-7F55-483E-9D0E-C586F385159B}" type="slidenum">
              <a:t>20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5D37A-3732-49AA-87C5-A048D4275E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1B4E82-1D1C-4B5E-9338-7A53B65B88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80FE0-8CF6-4E99-891F-861F1F5A4C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FE8726F-702B-4F79-9393-116C7639279E}" type="slidenum">
              <a:t>21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830AC-BB95-4633-B9F2-7729D990FF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3A95B7-D7C2-4AB6-82EB-4DA3172EB0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C2480-3624-4924-9254-5853B086B6E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5391D87-718C-43B7-9DEA-DE92E70F5E35}" type="slidenum">
              <a:t>22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33436-222B-41CF-BC3F-EAE793EC7D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86ECFC-28A8-49C9-ADDD-EDEADFAF24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F916B-4F48-45A2-BFAB-E7CBB70700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4E7685E-FCF0-44C7-AFA8-E474CB1891E9}" type="slidenum">
              <a:t>23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6D3A8F-5161-4933-AB04-8B96DF538B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707D0A-1AD7-4B28-900E-B92260C279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8B1A6-DA7A-4C6F-9851-BD3EE124483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9D1FEBA-7BD6-467C-BA85-25B8CA8F160D}" type="slidenum">
              <a:t>24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D29403-91E7-453B-81AE-AEE4C721A8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441E2D-DF72-4F2A-9A01-9887532E53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121E7-E97B-4D09-B9CA-956BADD27C0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91580B-CA30-4853-909D-A21E9B8571E9}" type="slidenum">
              <a:t>25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056D64-6321-453A-A2F0-C67CF0F31D1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DBBBA8-C9A6-4020-B715-B836D51B22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D3349-6D63-40D6-A5C6-303294D1E8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E7A0207-4AB1-459C-9FAA-8B42D89326D5}" type="slidenum">
              <a:t>26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DB09B2-862F-46E3-938E-FF38EED95FC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3721C5-30E8-44B3-BC5F-DC3609B1A4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5C37C-E902-4A7D-B2F8-E7DC885CAD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50663B9-B70B-4FB6-A7E9-9A9E87193452}" type="slidenum">
              <a:t>27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AE0294-673E-4E4B-9104-81F4203AF4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14FEE0-AEFE-45F3-9D70-9EECF68D83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76AF4-1624-4131-8A56-2D187F1F8E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0A0FE86-872F-4A7F-AEFA-DA7EC72BBDEC}" type="slidenum">
              <a:t>28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C800F-424B-4627-A919-CDDA38C3DA3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B8D5CE-2DE8-46B9-8C7A-3361F393B7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5F6A9-A925-4519-B1A9-CC09BFB70B1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668CEA-9159-466F-838C-D8758E90B7C9}" type="slidenum">
              <a:t>29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FA7716-010F-446F-97DE-C91847DB0C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2D3490-78D5-4777-A74D-AAE2FA72B8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7B6BE-0495-427E-9701-801D231070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6E0BFF6-7634-4C9D-910C-859DAB9CC063}" type="slidenum">
              <a:t>3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34D6C9-EF63-4322-9C6B-C47D58D1E7D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143667-A220-4896-BFDF-0DAD5C9B2C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7B3BB-9080-4BEC-9DFE-50855BA11D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8AB31DB-CD93-44CB-BDA6-4C78E3CC2A47}" type="slidenum">
              <a:t>30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75251C-C208-4694-A4D8-A4C8137D8A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6D4843-15A2-4D6C-AFE3-B654025891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C7A42-F092-4BCF-BC97-A20225FDFC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B12A509-55A3-478F-A243-EA30B1258C9B}" type="slidenum">
              <a:t>4</a:t>
            </a:fld>
            <a:endParaRPr lang="de-CH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03C7D55D-24FF-4DA0-B5E8-876AB39B522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1C9B262-2DC3-4118-AE56-F4970001A9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348480" y="5078160"/>
            <a:ext cx="6982920" cy="4810680"/>
          </a:xfrm>
        </p:spPr>
        <p:txBody>
          <a:bodyPr vert="horz" wrap="square" anchor="t" anchorCtr="0">
            <a:noAutofit/>
          </a:bodyPr>
          <a:lstStyle/>
          <a:p>
            <a:pPr lvl="0" indent="0" algn="l" rtl="0">
              <a:tabLst>
                <a:tab pos="216000" algn="l"/>
              </a:tabLst>
            </a:pPr>
            <a:r>
              <a:rPr lang="de-CH" sz="2810">
                <a:solidFill>
                  <a:srgbClr val="000000"/>
                </a:solidFill>
                <a:latin typeface="Open Sans" pitchFamily="18"/>
              </a:rPr>
              <a:t>Been there, done that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24F72-7973-4133-BCC7-59600DBAC2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DD082C-ADE0-401B-90A8-2F16C91550E9}" type="slidenum">
              <a:t>5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DF507B-7CC2-4DFD-A589-C27D69AFC1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D7CE5-DCBD-44D6-A397-F916C44261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C520D-2BC3-418F-B76F-5262DCA81DB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963223B-46F1-44AF-A93C-6E2612E0626D}" type="slidenum">
              <a:t>6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D45931-242D-4E2A-AF1A-9FD02E9069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D55AD6-11F7-47F0-A75F-B2F52454F4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9796D-CB64-40E5-A864-DC8C87EC380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A3F190E-4C04-47AE-B851-30389D0E96B1}" type="slidenum">
              <a:t>7</a:t>
            </a:fld>
            <a:endParaRPr lang="de-CH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3B2D4176-5C9C-473B-98E6-3EF074BD8C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409D2B6-CF59-4A65-9E08-8D79D4C97C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348480" y="5078160"/>
            <a:ext cx="6982920" cy="4810680"/>
          </a:xfrm>
        </p:spPr>
        <p:txBody>
          <a:bodyPr vert="horz" wrap="square" anchor="t" anchorCtr="0">
            <a:noAutofit/>
          </a:bodyPr>
          <a:lstStyle/>
          <a:p>
            <a:pPr lvl="0" indent="0" algn="l" rtl="0">
              <a:tabLst>
                <a:tab pos="216000" algn="l"/>
              </a:tabLst>
            </a:pPr>
            <a:r>
              <a:rPr lang="de-CH" sz="2810">
                <a:solidFill>
                  <a:srgbClr val="000000"/>
                </a:solidFill>
                <a:latin typeface="Open Sans" pitchFamily="18"/>
              </a:rPr>
              <a:t>Android 5.0 or higher</a:t>
            </a:r>
          </a:p>
          <a:p>
            <a:pPr lvl="0" indent="0" algn="l" rtl="0">
              <a:tabLst>
                <a:tab pos="216000" algn="l"/>
              </a:tabLst>
            </a:pPr>
            <a:r>
              <a:rPr lang="de-CH" sz="2810">
                <a:solidFill>
                  <a:srgbClr val="000000"/>
                </a:solidFill>
                <a:latin typeface="Open Sans" pitchFamily="18"/>
              </a:rPr>
              <a:t>IOS 14.5 or higher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ED504-A40D-4B2C-930D-F5BDA16A95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5A8159B-3D2B-42D6-BEE1-425ACE3BF9CC}" type="slidenum">
              <a:t>8</a:t>
            </a:fld>
            <a:endParaRPr lang="de-CH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4738FA-7FB5-4DE0-A3FB-7EBDDBA873B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34C998-220B-4B3B-8080-C64FF14128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 vert="horz"/>
          <a:lstStyle/>
          <a:p>
            <a:pPr rtl="0"/>
            <a:endParaRPr lang="de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E131F-BC94-44EF-9513-51785B72048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0C1504-159B-40A9-B245-A8AB24F393D0}" type="slidenum">
              <a:t>9</a:t>
            </a:fld>
            <a:endParaRPr lang="de-CH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31015904-D49C-451B-A807-A35F96579D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420F5B6-C0F2-4957-9AE8-028DC3245D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348480" y="5078160"/>
            <a:ext cx="6982920" cy="4810680"/>
          </a:xfrm>
        </p:spPr>
        <p:txBody>
          <a:bodyPr vert="horz" wrap="square" anchor="t" anchorCtr="0">
            <a:noAutofit/>
          </a:bodyPr>
          <a:lstStyle/>
          <a:p>
            <a:pPr lvl="0" indent="0" algn="l" rtl="0">
              <a:tabLst>
                <a:tab pos="216000" algn="l"/>
              </a:tabLst>
            </a:pPr>
            <a:r>
              <a:rPr lang="en-US" sz="2810">
                <a:solidFill>
                  <a:srgbClr val="000000"/>
                </a:solidFill>
                <a:latin typeface="Open Sans" pitchFamily="18"/>
              </a:rPr>
              <a:t>Use your call sign as username.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BC10-6C0F-4453-A5E5-CB690B429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6C4F8-E322-4A08-BB3D-67532A597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A1F85-A80B-4746-85BF-58985B5A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4515-BC41-4CAF-A969-89D094B178D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AD858-9A9E-47D7-868E-88A390E8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C9231-884C-4E0B-BCF7-C161D83F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57E7-131E-42CC-96B9-131F4C0505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4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5AA8-0591-47AA-B2E4-600C32F1D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D9C57-3719-4EBB-92C4-8AB2F3B7A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D9F7D-668D-4EA0-A8B7-C78FAE76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4515-BC41-4CAF-A969-89D094B178D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854A1-5F95-40EE-9FE9-508E3698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72373-618E-4348-A482-2B33DC22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8A3F-8D5E-499C-8733-14233F19EB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A2362-C355-4BDE-8479-D8640F8F6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70BC4-A96C-4030-A811-617F433C8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57CC0-EE12-43E1-A3E2-3AAC6CB7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4515-BC41-4CAF-A969-89D094B178D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8F276-AAF7-400E-9741-9B4F0BE0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41C44-ACA2-431B-8A49-DF6843F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127B-CDAA-41BB-8492-EB5D18389F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63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AEB1-42D2-44D1-8544-2DD691599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FD42A-951D-47E1-B434-300DE056A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0A968-3E60-4F3E-86BB-9C699DD1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A95-86F2-4112-A12A-356A3758F3C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F9FF1-7D10-48B9-93BD-065483D2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1D179-2C34-4360-AB8A-347CF365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0FB8-E12B-477C-ABDA-3DF78176AD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27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59C6B-C400-4BB3-8D64-29CE9CAE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11B0-4EDE-4DC1-87B4-FB5F59AF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E0002-0C75-4215-965F-A279E5E0E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A95-86F2-4112-A12A-356A3758F3C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80356-B0F5-48F8-B3D7-CD8FA4EE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6A7B1-EED6-45A5-BB83-C783AF3A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E0EF-D9D4-414B-B2F1-415C2627F7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ABAF-F5CB-4C29-B259-52ABABBA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49949-DBA0-42BC-8CFA-45B7DE6DB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F8D4A-BD3F-4784-99CA-AD8FD699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A95-86F2-4112-A12A-356A3758F3C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65CFE-1377-4CB0-BC22-3CA083B8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FEC1C-7C5D-4F3E-AEA5-1EA0C1BC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E174-7C3F-4467-AC59-A978C4D53F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7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9F73-6E35-4011-9920-5CAD7002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E72A1-AFBC-4AE1-9373-BB7E1025F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5083F-9517-4CAF-ABDB-5405C2221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B94ED-12CF-43A5-9055-A0580F6B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A95-86F2-4112-A12A-356A3758F3C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8E788-71E5-47F4-B0F9-368EF0FF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D205D-0455-4B23-8B73-70934AC8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50A-DC9B-4B72-BAE0-711E561C76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3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29CEB-629B-42F4-92C1-DDFDB044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C422B-8CDF-4C8D-B08B-8FEBEB9D0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18839-341C-40DC-9F62-E067AD8BB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38AF3-FA51-4F38-880B-9840ED496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371D3-9545-491F-97F7-BF96DBD2C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8DEA0-CF21-4199-B6A4-586D3B0A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A95-86F2-4112-A12A-356A3758F3C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335836-F275-44C2-8424-2DEE402D0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8D1286-6216-40A0-B035-0CF7704F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DBD5-720B-4274-8E26-8AD2F46DB8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52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DCAB-2A3F-4D89-A480-D0137E47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F85A56-1F30-4D7B-81AD-9AE88E5B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A95-86F2-4112-A12A-356A3758F3C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CF3EC-373C-4057-B3FE-A8D29DE4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CC8B0-F998-45F1-AC67-137C553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AA7C-3CCA-4BF1-80A6-C7869A5D38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41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16C69F-13AB-4F0D-B4A3-84E3F9F4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A95-86F2-4112-A12A-356A3758F3C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4F40D6-4BDD-4CC2-93B4-71CEA517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25783-F44A-4B9E-80D2-C95FE1FD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5AFC-9D8E-40C3-8EA5-B4B3702C5F5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583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A16F1-A514-4086-A9C4-BB0F4D15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773F1-D0B2-4449-8958-63D6ECC37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4678C-433A-43F4-BAD0-C76CE8D20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B4157-C5D8-44C8-89DF-8ECCD763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A95-86F2-4112-A12A-356A3758F3C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5F839-EA0D-4A34-ADBC-89C4114B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5BEF6-92FF-4012-9143-D2E522C6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AC5C-A93A-4088-A8C2-15C6EEDFA0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2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8FA2-2F49-4BAE-9A5A-B1B4E43D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2AD8-72ED-4ACC-A3F5-6D359AF41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08BCC-3B9B-464E-A2F5-A2185453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4515-BC41-4CAF-A969-89D094B178D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2620A-CE87-4327-9A33-78CB55A26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B30EA-C431-48FF-9DDB-D5DC25E3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778-A0A6-413C-9E79-A693355A52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43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790E-A151-4A47-AF7A-9A884CDB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5882E-37CC-4436-A650-870994FB0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D9B5B-BFED-4DFF-BECC-3ED0404A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FD215-38F7-4982-8DE9-6EDC2634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A95-86F2-4112-A12A-356A3758F3C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A8B15-B397-4A60-AFC3-4626DF0C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A0A9A-CFB2-46AD-8D53-721AEA41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3431-745F-4F10-B5D0-BA58478B9E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76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D9E6-EBB4-41EB-A94F-3F917E1F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1FB65-0800-4DFE-8A1A-61DB2F053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96A78-5868-49B3-A512-EDA9F390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A95-86F2-4112-A12A-356A3758F3C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FC4AD-1F05-429D-B9EC-43CC58F10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DEAB4-6D33-4C76-8C8A-48D8C097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8DFC-8E3B-4FF4-92B6-781B2842C6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50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96535-9443-45FC-9043-74F7551A7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7BF68D-533F-4F6E-809C-8007FB9C2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8FD8D-4474-4841-B52D-B59101D2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A95-86F2-4112-A12A-356A3758F3C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77D46-13B3-46A3-8020-73868C63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04D4-310D-4920-9E40-E6C222C6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9BCA-C868-48C5-9AD4-F6C5A85D6C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7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38FB5-9E62-4548-9111-35952CA5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BA141-00B9-4139-A6E1-9F66B4C6C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3A6D3-4F88-4EF3-A629-AE35659C5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4515-BC41-4CAF-A969-89D094B178D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C1D1C-31A1-41B9-B5B1-F6F27B6F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F15F4-1004-4477-B79C-1FAA49D9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E2A6-CC0C-4B10-861D-EAE28FD16BC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1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B9F72-C4B0-4AC9-8BEF-85FC8158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D14FC-FB48-4DB9-BB9E-1267A76E5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BC835-716C-4267-9F01-8E3E68F82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30B7-2CA9-4EE6-BA81-02EB6216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4515-BC41-4CAF-A969-89D094B178D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53815-39C4-40C0-B6D1-0771386E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19826-C171-4381-B42F-264A3E33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CB2C-0A25-42B3-AE6D-25E968EC44D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3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2C3F5-0FF1-4070-B66D-50145515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9A498-90D8-4908-A2C0-A0F3BE64E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79FB5-6224-47F2-9025-80F19649E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7CA90-8B19-41E2-8AC6-638B2C2F8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3E778-DEC3-45C7-B041-BD1201083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B4B449-3E91-48D6-9961-3CC437FB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4515-BC41-4CAF-A969-89D094B178D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FEAE19-5A39-4737-B070-547E8C0F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0D320D-6035-42D3-8A41-EEEEEA3F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4795-47FA-4E7B-8056-EA002BF96C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AE7F-21D6-460D-9554-E3D8DFFE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EF5516-1FAA-4472-8D95-470DCB6E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4515-BC41-4CAF-A969-89D094B178D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78ADE-D04B-422B-BAF5-8EA3EA281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8E54B-A1DF-4B18-B0FC-10D5A0A0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9E62-D85D-4037-AEFA-1C9A91999A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7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9BDD7-B291-4B92-98CD-A2F41173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4515-BC41-4CAF-A969-89D094B178D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0DAB6-1754-4694-BC63-E9B0ECAC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68B15-843D-4817-9552-B9F28597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BE47-6654-43DE-A672-0EC3474651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520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5E7E-0E9A-43F6-A5CB-3D57617C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69ECB-AF94-4A57-8702-0497B4828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1948E-618A-4716-971E-0527D2FEC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22B76-51F6-4940-A8C6-BBD5383DD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4515-BC41-4CAF-A969-89D094B178D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6E14B-5BF2-4164-9722-86D3E078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751FE-640D-4FA0-9FE2-B059BA3D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A71-37B0-4269-A5AA-7CF538202B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7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F386-B83A-4C1C-B0CB-1AFC10ED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E003D-FEF0-46B6-BF07-1F14F2A1D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48E14-6D53-435B-AA8D-D830AA9F6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4F770-F1C8-47A5-BFA2-6A3C80DB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4515-BC41-4CAF-A969-89D094B178D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06F1C-F6D5-49BA-8CC4-D3FFA7CB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59E60-AAC4-4C34-BD09-5F511682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6798-C028-46BB-93AC-6E3843F0A7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0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F14E56-3C3B-4EB4-80A0-8C2E55E8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877C5-EA8C-4BA8-9462-3C115EED6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BB439-DF31-4310-9AC8-1F903982F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C4515-BC41-4CAF-A969-89D094B178D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CD672-89A6-4590-8609-2824F0AC4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065EA-CAC7-4DAB-A9D4-DB22A6CBC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570C-913E-4EA1-AB8B-FA894923D94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89D0C-C38D-4188-986B-03B60558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51799-3FB4-4351-9450-A0E0DE3E6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C5E37-2A96-4F1D-877A-33FBF12E6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9CA95-86F2-4112-A12A-356A3758F3C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BB750-356A-4143-BB6D-17A3649FB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152D-50A1-4A66-A103-790B6B300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D79A2-2E94-411F-AD59-41AB90BF042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nedrive.live.com/?authkey=%21AKeidJIDEHsdzlk&amp;id=16D97A1B1FDE7716%21210240&amp;cid=16D97A1B1FDE7716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uptimerobot.com/07yVgCkx1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pautinanet.smarttimesync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tama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tamat.com/registe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3C55A85B-F0D1-4CC2-BA94-33008072EAE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9720"/>
            <a:ext cx="10095840" cy="7571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id="{AAEC1B77-AE57-4AFF-8784-C0ED7322D1B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2911679"/>
            <a:ext cx="9071280" cy="4307760"/>
          </a:xfr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lvl="0" indent="0" algn="ctr" hangingPunc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800" b="1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18"/>
                <a:ea typeface="Microsoft YaHei" pitchFamily="2"/>
                <a:cs typeface="Arial" pitchFamily="2"/>
              </a:rPr>
              <a:t>Off-Grid Spotting with SOTAmāt</a:t>
            </a:r>
          </a:p>
          <a:p>
            <a:pPr marL="0" lvl="0" indent="0" algn="ctr" hangingPunct="0">
              <a:lnSpc>
                <a:spcPct val="100000"/>
              </a:lnSpc>
              <a:spcBef>
                <a:spcPts val="0"/>
              </a:spcBef>
              <a:buNone/>
            </a:pPr>
            <a:endParaRPr lang="de-CH" sz="32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18"/>
              <a:ea typeface="Microsoft YaHei" pitchFamily="2"/>
              <a:cs typeface="Arial" pitchFamily="2"/>
            </a:endParaRPr>
          </a:p>
          <a:p>
            <a:pPr marL="0" lvl="0" indent="0" algn="ctr" hangingPunct="0">
              <a:lnSpc>
                <a:spcPct val="100000"/>
              </a:lnSpc>
              <a:spcBef>
                <a:spcPts val="0"/>
              </a:spcBef>
              <a:buNone/>
            </a:pPr>
            <a:endParaRPr lang="de-CH" sz="16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18"/>
              <a:ea typeface="Microsoft YaHei" pitchFamily="2"/>
              <a:cs typeface="Arial" pitchFamily="2"/>
            </a:endParaRPr>
          </a:p>
          <a:p>
            <a:pPr marL="0" lvl="0" indent="0" algn="ctr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18"/>
                <a:ea typeface="Microsoft YaHei" pitchFamily="2"/>
                <a:cs typeface="Arial" pitchFamily="2"/>
              </a:rPr>
              <a:t>Stephan Schmid, HB9EAJ</a:t>
            </a:r>
          </a:p>
          <a:p>
            <a:pPr marL="0" lvl="0" indent="0" algn="ctr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18"/>
                <a:ea typeface="Microsoft YaHei" pitchFamily="2"/>
                <a:cs typeface="Arial" pitchFamily="2"/>
              </a:rPr>
              <a:t>HAM RADIO 2023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221985B-AA39-40F2-A7A9-B7E86B40528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072999" y="540000"/>
            <a:ext cx="1439639" cy="1439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3F8A5F3A-F84C-47B9-8E2F-1D1374BED14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69160" y="540000"/>
            <a:ext cx="1799640" cy="146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TAmāt Setup – Server 2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2C57EDF-3A8E-4EC5-ADFA-04A84AFD9A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SOTAmāt Setup – Server 2/4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0BB7AD1-BB3E-467E-A2DB-50BC062C76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Optional: Add </a:t>
            </a:r>
            <a:r>
              <a:rPr lang="en-US" sz="28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POTA LOCATIONS</a:t>
            </a:r>
            <a:br>
              <a:rPr lang="en-US" sz="28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</a:b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e.g. </a:t>
            </a:r>
            <a:r>
              <a:rPr lang="en-US" sz="28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HB/SO</a:t>
            </a: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 with call sign </a:t>
            </a:r>
            <a:r>
              <a:rPr lang="en-US" sz="28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HB9EAJ/P</a:t>
            </a: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 used: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F106B5C6-A658-4A97-AC8C-BC7B3C39EB8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09400" y="3600000"/>
            <a:ext cx="5465880" cy="3008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TAmāt Setup – Server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745CB42-951A-460D-AE26-C475064C3F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SOTAmāt Setup – Server 3/4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7E1A0E3-38EB-4334-8E28-AB990575FA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Add </a:t>
            </a:r>
            <a:r>
              <a:rPr lang="en-US" sz="28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FREQUENCIES &amp; MODES</a:t>
            </a:r>
            <a:br>
              <a:rPr lang="en-US" sz="28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</a:b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e.g. SSB, 14.310 MHz base frequency with 2'500Hz step </a:t>
            </a:r>
            <a:br>
              <a:rPr lang="en-US" sz="28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</a:b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increment </a:t>
            </a:r>
            <a:br>
              <a:rPr lang="en-US" sz="28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</a:b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and 17 steps </a:t>
            </a:r>
            <a:br>
              <a:rPr lang="en-US" sz="28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</a:b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(14.310 MHz to</a:t>
            </a:r>
            <a:br>
              <a:rPr lang="en-US" sz="28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</a:b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14.350 MHz*):</a:t>
            </a:r>
            <a:b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</a:br>
            <a:b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</a:br>
            <a:b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</a:br>
            <a:b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</a:br>
            <a:b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</a:br>
            <a:r>
              <a:rPr lang="en-US" sz="16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* Do you see the mistake?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C1E95055-1156-47B5-A53E-B26379EC4F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19120" y="2937240"/>
            <a:ext cx="5456160" cy="425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TAmāt Setup – Server 4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25E579C-9F35-44EF-9B9C-BDE70D3B13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SOTAmāt Setup – Server 4/4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5E2F776-EA6B-4986-A813-F34BF437AD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Optional: </a:t>
            </a:r>
            <a:r>
              <a:rPr lang="en-US" sz="28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MESSAGING COMMANDS</a:t>
            </a:r>
            <a:br>
              <a:rPr lang="en-US" sz="28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</a:b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e.g. email, SMS or REST, with predefined content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452200C3-24B7-4459-B229-4C481EDA03E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89160" y="3030840"/>
            <a:ext cx="5586120" cy="416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TAmāt Setup – App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F07C02-F939-4905-B652-491ACA0EBA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7520" y="177840"/>
            <a:ext cx="9071280" cy="1261800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SOTAmāt Setup – App 1/3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B67B235-BD9F-4772-82FB-A09FCA558B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964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Install the SOTAmāt app: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Android </a:t>
            </a: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Open Sans" pitchFamily="2"/>
                <a:cs typeface="Arial" pitchFamily="2"/>
              </a:rPr>
              <a:t>≥ 5.0:                                 or as </a:t>
            </a:r>
            <a:r>
              <a:rPr lang="en-US" sz="2800" u="sng">
                <a:solidFill>
                  <a:srgbClr val="0000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Open Sans" pitchFamily="2"/>
                <a:cs typeface="Arial" pitchFamily="2"/>
                <a:hlinkClick r:id="rId3"/>
              </a:rPr>
              <a:t>APK file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Open Sans" pitchFamily="2"/>
                <a:cs typeface="Arial" pitchFamily="2"/>
              </a:rPr>
              <a:t>iOS/iPadOS</a:t>
            </a: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 </a:t>
            </a: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Open Sans" pitchFamily="2"/>
                <a:cs typeface="Arial" pitchFamily="2"/>
              </a:rPr>
              <a:t>≥ 14.5: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Open Sans" pitchFamily="2"/>
                <a:cs typeface="Arial" pitchFamily="2"/>
              </a:rPr>
              <a:t>Go to menu </a:t>
            </a:r>
            <a:r>
              <a:rPr lang="en-US" sz="32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Open Sans" pitchFamily="2"/>
                <a:cs typeface="Arial" pitchFamily="2"/>
              </a:rPr>
              <a:t>Setup</a:t>
            </a: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Open Sans" pitchFamily="2"/>
                <a:cs typeface="Arial" pitchFamily="2"/>
              </a:rPr>
              <a:t>: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Open Sans" pitchFamily="2"/>
                <a:cs typeface="Arial" pitchFamily="2"/>
              </a:rPr>
              <a:t>Enter login credentials</a:t>
            </a:r>
            <a:b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Open Sans" pitchFamily="2"/>
                <a:cs typeface="Arial" pitchFamily="2"/>
              </a:rPr>
            </a:b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Open Sans" pitchFamily="2"/>
                <a:cs typeface="Arial" pitchFamily="2"/>
              </a:rPr>
              <a:t>and press </a:t>
            </a:r>
            <a:br>
              <a:rPr lang="en-US" sz="28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Open Sans" pitchFamily="2"/>
                <a:cs typeface="Arial" pitchFamily="2"/>
              </a:rPr>
            </a:b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Open Sans" pitchFamily="2"/>
                <a:cs typeface="Arial" pitchFamily="2"/>
              </a:rPr>
              <a:t>[</a:t>
            </a:r>
            <a:r>
              <a:rPr lang="de-CH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Open Sans" pitchFamily="2"/>
                <a:cs typeface="Arial" pitchFamily="2"/>
              </a:rPr>
              <a:t>LOAD CONFIGURATION </a:t>
            </a:r>
            <a:br>
              <a:rPr lang="de-CH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Open Sans" pitchFamily="2"/>
                <a:cs typeface="Arial" pitchFamily="2"/>
              </a:rPr>
            </a:br>
            <a:r>
              <a:rPr lang="de-CH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Open Sans" pitchFamily="2"/>
                <a:cs typeface="Arial" pitchFamily="2"/>
              </a:rPr>
              <a:t>FROM SERVER</a:t>
            </a: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Open Sans" pitchFamily="2"/>
                <a:cs typeface="Arial" pitchFamily="2"/>
              </a:rPr>
              <a:t>] button: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33D3FF34-0610-491C-8A3C-6A205093026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09160" y="2520000"/>
            <a:ext cx="1328040" cy="39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9BF694EB-C2C3-4152-96C1-FA917A7F673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55360" y="2520000"/>
            <a:ext cx="1153440" cy="37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5B591E12-7C8F-4A9E-8A71-5562300DF6E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529160" y="3168000"/>
            <a:ext cx="1143000" cy="37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0328E05E-8067-4E5F-8906-506A6C791A3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084360" y="4500000"/>
            <a:ext cx="3490919" cy="268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TAmāt Setup – App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19DF340-6555-4B98-A37A-2F16F83F4E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SOTAmāt Setup – App 2/3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F046B5-3C38-4F3E-A40B-ABB4063766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Optional: Press button [</a:t>
            </a:r>
            <a:r>
              <a:rPr lang="de-CH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DOWNLOAD CHANGES</a:t>
            </a: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] </a:t>
            </a:r>
            <a:br>
              <a:rPr lang="en-US" sz="28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</a:b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(SOTA and POTA offline data):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A39E6B36-74EE-4A91-BB7B-4D51C657A95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09160" y="2982600"/>
            <a:ext cx="8223120" cy="4187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TAmāt Setup – App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A3FC25E-28C6-4B45-9806-22BDA60381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SOTAmāt Setup – App 3/3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FF7369-A833-4FE5-92AC-94B038C6F4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Advanced settings: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1DD5B36A-69C4-474C-978C-12B3994423F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9160" y="2700000"/>
            <a:ext cx="8514720" cy="44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TA Spotting Example – Set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0075550-A1F5-423A-A49E-1512244815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SOTA Spotting Example – Setup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0EFC66A-8B5E-4541-B1EB-BF7294E5A2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Spotting on DM/BW-001 for 7.190 MHz SSB: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13B4B3AF-7C62-4D11-A78D-87A30D06175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05520" y="2981880"/>
            <a:ext cx="4643280" cy="379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988DF879-ECAF-44B5-A680-D6701E4307A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2200" y="2880000"/>
            <a:ext cx="4746600" cy="389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T8 Audio is Played -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56A060E-DBD7-4D81-9280-2EE29DBBD5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FT8 Audio is Played - Notes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E4EEF60-0319-48D1-9536-9DC1338C90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22000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FT8 band and </a:t>
            </a:r>
            <a:br>
              <a:rPr lang="de-CH" sz="32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</a:b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spotting band </a:t>
            </a:r>
            <a:b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</a:b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may be different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FT8 on 20m is best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FT8 runs on USB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Send it redundantly,</a:t>
            </a:r>
            <a:b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</a:b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duplicates are OK</a:t>
            </a:r>
          </a:p>
        </p:txBody>
      </p:sp>
      <p:pic>
        <p:nvPicPr>
          <p:cNvPr id="4" name="Media object 1">
            <a:extLst>
              <a:ext uri="{FF2B5EF4-FFF2-40B4-BE49-F238E27FC236}">
                <a16:creationId xmlns:a16="http://schemas.microsoft.com/office/drawing/2014/main" id="{0740884C-126A-4217-84EE-A9DDF765C6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80000" y="6480000"/>
            <a:ext cx="395280" cy="1800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A3F2D4-C26A-45DF-98EC-D547FA7FA0B0}"/>
              </a:ext>
            </a:extLst>
          </p:cNvPr>
          <p:cNvSpPr txBox="1"/>
          <p:nvPr/>
        </p:nvSpPr>
        <p:spPr>
          <a:xfrm>
            <a:off x="5220000" y="6429960"/>
            <a:ext cx="4355280" cy="43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000" rIns="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CH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AI-generated image by DALL·E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0573A9B5-A1EA-41C9-A6A5-AD2C924E64A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225760" y="1950480"/>
            <a:ext cx="4349520" cy="434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TA Spotting Example – 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2D28F5F-FE9D-4FFF-A379-1EBBC9BA23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SOTA Spotting Example – Result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8629366-87F5-44C0-ABAB-1210E083B1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G4BRK received and spotted me!</a:t>
            </a:r>
            <a:br>
              <a:rPr lang="en-US" sz="32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</a:b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(can be seen under sotamat.com/activity)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AB453758-68F4-41F7-B520-96FA2D50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9800" y="3420000"/>
            <a:ext cx="9015480" cy="359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TAmāt Work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AF46197-6A97-43EC-ACD3-0AF8029CFC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SOTAmāt Workflow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1985C4-ABEC-47AA-8016-24A58F4253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FT8 TX → skimmer RX →PSK Reporter → SOTAmāt → SOTAwatch, email, SMS, ...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7AD2FF2C-6E29-4D99-8358-69A01660B48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3607200"/>
            <a:ext cx="9071280" cy="269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sentatio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81E38F9-9475-49F7-B7C1-BC29A07436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619640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Presentation Overview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E32E45E-784B-4196-BEB8-7C87AA2813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Purpose and overview of SOTAmāt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Existing spotting possibilities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Setup and configuration of SOTAmāt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Self-spotting example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How it works and caveats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Tips &amp; tricks and outlook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Questions anytime, please!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tes about Spo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28482A-B7AA-4FF3-B210-CC27877D03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Notes about Spotting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AA65521-C8CB-44F6-8E90-9C9CA8AA2D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Only about 0.2% FT8 skimmers can decode FT8 free text and send it to PSK Reporter: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Currently only SparkSDR and WSJT-X plugin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Spotting can take up to 6 minutes: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Skimmers cache for 5 minutes before sending to PSK Reporter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Remaining minute is spread over the systems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On average a spot needs 2-3 minutes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ncoding the Messag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2B1088A-92EA-47BC-8B86-B4403C1B5A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Encoding the Message 1/2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97025C0-5C91-4397-9A29-13DA682B566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Data is encoded in an FT8 free text message</a:t>
            </a:r>
            <a:br>
              <a:rPr lang="de-CH" sz="32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</a:b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(max. </a:t>
            </a: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13 alphanumeric characters)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Format example: </a:t>
            </a:r>
            <a:r>
              <a:rPr lang="de-CH" sz="3200" b="1">
                <a:solidFill>
                  <a:srgbClr val="E91E63"/>
                </a:solidFill>
                <a:highlight>
                  <a:scrgbClr r="0" g="0" b="0">
                    <a:alpha val="0"/>
                  </a:scrgbClr>
                </a:highlight>
                <a:latin typeface="Courier New" pitchFamily="34"/>
                <a:ea typeface="SimSun" pitchFamily="2"/>
                <a:cs typeface="Arial" pitchFamily="2"/>
              </a:rPr>
              <a:t>S</a:t>
            </a:r>
            <a:r>
              <a:rPr lang="de-CH" sz="32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urier New" pitchFamily="34"/>
                <a:ea typeface="SimSun" pitchFamily="2"/>
                <a:cs typeface="Arial" pitchFamily="2"/>
              </a:rPr>
              <a:t> </a:t>
            </a:r>
            <a:r>
              <a:rPr lang="de-CH" sz="3200" b="1">
                <a:solidFill>
                  <a:srgbClr val="3465A4"/>
                </a:solidFill>
                <a:highlight>
                  <a:scrgbClr r="0" g="0" b="0">
                    <a:alpha val="0"/>
                  </a:scrgbClr>
                </a:highlight>
                <a:latin typeface="Courier New" pitchFamily="34"/>
                <a:ea typeface="SimSun" pitchFamily="2"/>
                <a:cs typeface="Arial" pitchFamily="2"/>
              </a:rPr>
              <a:t>HB9EAJ</a:t>
            </a:r>
            <a:r>
              <a:rPr lang="de-CH" sz="3200" b="1">
                <a:solidFill>
                  <a:srgbClr val="009688"/>
                </a:solidFill>
                <a:highlight>
                  <a:scrgbClr r="0" g="0" b="0">
                    <a:alpha val="0"/>
                  </a:scrgbClr>
                </a:highlight>
                <a:latin typeface="Courier New" pitchFamily="34"/>
                <a:ea typeface="SimSun" pitchFamily="2"/>
                <a:cs typeface="Arial" pitchFamily="2"/>
              </a:rPr>
              <a:t>/WXYZ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CH" sz="2800" b="1">
                <a:solidFill>
                  <a:srgbClr val="E91E63"/>
                </a:solidFill>
                <a:highlight>
                  <a:scrgbClr r="0" g="0" b="0">
                    <a:alpha val="0"/>
                  </a:scrgbClr>
                </a:highlight>
                <a:latin typeface="Courier New" pitchFamily="34"/>
                <a:ea typeface="SimSun" pitchFamily="2"/>
                <a:cs typeface="Arial" pitchFamily="2"/>
              </a:rPr>
              <a:t>S</a:t>
            </a:r>
            <a:r>
              <a:rPr lang="de-CH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: Free text start character(s), followed by a space</a:t>
            </a:r>
          </a:p>
          <a:p>
            <a:pPr marL="0" lvl="1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CH" sz="2800" b="1">
                <a:solidFill>
                  <a:srgbClr val="3465A4"/>
                </a:solidFill>
                <a:highlight>
                  <a:scrgbClr r="0" g="0" b="0">
                    <a:alpha val="0"/>
                  </a:scrgbClr>
                </a:highlight>
                <a:latin typeface="Courier New" pitchFamily="34"/>
                <a:ea typeface="SimSun" pitchFamily="2"/>
                <a:cs typeface="Arial" pitchFamily="2"/>
              </a:rPr>
              <a:t>HB9EAJ</a:t>
            </a:r>
            <a:r>
              <a:rPr lang="de-CH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: Call sign (max. 6 characters)</a:t>
            </a:r>
          </a:p>
          <a:p>
            <a:pPr marL="0" lvl="1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CH" sz="2800" b="1">
                <a:solidFill>
                  <a:srgbClr val="009688"/>
                </a:solidFill>
                <a:highlight>
                  <a:scrgbClr r="0" g="0" b="0">
                    <a:alpha val="0"/>
                  </a:scrgbClr>
                </a:highlight>
                <a:latin typeface="Courier New" pitchFamily="34"/>
                <a:ea typeface="SimSun" pitchFamily="2"/>
                <a:cs typeface="Arial" pitchFamily="2"/>
              </a:rPr>
              <a:t>/WXYZ</a:t>
            </a:r>
            <a:r>
              <a:rPr lang="de-CH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: Call sign suffix (max. 4 characters)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Suffix with max. 4 alphanumeric characters </a:t>
            </a:r>
            <a:br>
              <a:rPr lang="de-CH" sz="32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</a:b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(A..Z + 0..9) = Total 1'727'604 combinations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ncoding the Message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572EF45-07FD-4257-90D0-FA5C66FD01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Encoding the Message 2/2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694EC9-3555-4AE9-BE33-CE18FD0099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Many of these 1.7M suffix combinations have a conflict or special meaning (e.g. /P, /W4, /HELP, …) and can't be used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1 Mio possible combinations remain: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CH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Only a limited combination of regions, modes and frequencies can be defined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DAE8B89-3452-451A-95D1-C201A2B7929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9160" y="5940000"/>
            <a:ext cx="8639640" cy="1118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veats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66119A2-B39B-414C-84D8-65BF8C783A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Caveats 1/2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9DB22B1-ADAE-4DA7-9E8F-2CFBFDF67D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One-person project (with the help of others)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Currently closed source, but will be opened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No guarantee that it works when needed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Few skimmers handle our FT8 format, even fewer support PSK31 (e.g. for KX2/3 owners)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May need up to 6 minutes to be spotted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Strong wind and other sound may affect </a:t>
            </a:r>
            <a:br>
              <a:rPr lang="en-US" sz="32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</a:b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FT8 audio when using a microphone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veats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576DCC4-BF07-4368-9558-03819FDA99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Caveats 2/2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EB5FD78-396A-4C41-B470-F9EB6969DC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Only previously defined data can be spotted, </a:t>
            </a:r>
            <a:br>
              <a:rPr lang="en-US" sz="32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</a:br>
            <a:r>
              <a:rPr lang="en-US" sz="32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e</a:t>
            </a: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.g. you can't spot a reference if you're on </a:t>
            </a:r>
            <a:b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</a:b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the "wrong" side of a border summit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You can't change the spot comment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Only one-way communication possible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Only self-spotting/alerting possible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System time should be within +/- 1 second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Server and app configuration must be in sync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ps &amp; Tricks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EED5D4F-6937-42AE-B12B-81DBCD5ED5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Tips &amp; Tricks 1/2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A0CD2A0-0586-46E3-8B6D-1161309A4F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904760"/>
            <a:ext cx="9071280" cy="528876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No spot after 6 minutes. What to do?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Check your settings (e.g. FT8 mode)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Check your system time and corresponding correction in SOTAmāt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Send it again, for redundancy, several times, maybe on another band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Once you have internet </a:t>
            </a:r>
            <a:br>
              <a:rPr lang="en-US" sz="28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</a:b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access, check the </a:t>
            </a:r>
            <a:br>
              <a:rPr lang="en-US" sz="28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</a:br>
            <a:r>
              <a:rPr lang="en-US" sz="2800" u="sng">
                <a:solidFill>
                  <a:srgbClr val="0000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  <a:hlinkClick r:id="rId3"/>
              </a:rPr>
              <a:t>SOTAmāt status page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CF7E7B39-7555-4775-8176-C4A0DB6A410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0000" y="5212080"/>
            <a:ext cx="3882960" cy="180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ps &amp; Tricks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9055D36-E78D-4DA3-8B9D-9A9548A78A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Tips &amp; Tricks 2/2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D91993B-A0AC-40AE-AD22-C48681A603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Quickly switch between FT8 and spotting frequency/mode: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Toggle between VFO A/B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Toggle between VFO and FT8 memory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Adjust FT8 audio level: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Stay below the max. power output or watch ALC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You can use a special call sign, by adding it temporarily to the corresponding region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Dedicated test mode available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ps &amp; Tricks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756AB24-4B06-42FE-8077-8CB24C1AE7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Tips &amp; Tricks 3/3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E6DA7BA-B44C-4D85-83FD-758DCA53D7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Correct system time difference: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CH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Do it "by ear" or with an app like</a:t>
            </a:r>
            <a:r>
              <a:rPr lang="de-CH" sz="28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 </a:t>
            </a:r>
            <a:r>
              <a:rPr lang="de-CH" sz="2800" u="sng">
                <a:solidFill>
                  <a:srgbClr val="0000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  <a:hlinkClick r:id="rId3"/>
              </a:rPr>
              <a:t>Smart Time Sync</a:t>
            </a:r>
            <a:r>
              <a:rPr lang="de-CH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 (Android) </a:t>
            </a:r>
            <a:r>
              <a:rPr lang="de-CH" sz="28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supporting</a:t>
            </a:r>
            <a:r>
              <a:rPr lang="de-CH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 </a:t>
            </a:r>
            <a:br>
              <a:rPr lang="de-CH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</a:br>
            <a:r>
              <a:rPr lang="de-CH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GPS time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CH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Correct app time in </a:t>
            </a:r>
            <a:br>
              <a:rPr lang="de-CH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</a:br>
            <a:r>
              <a:rPr lang="de-CH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the opposite direction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D70CC5C7-079D-48BE-9420-E8FB2015CFC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9" y="5530680"/>
            <a:ext cx="5104800" cy="123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35B37FFF-F13A-428C-8189-6E4C49913EC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497920" y="3418920"/>
            <a:ext cx="4077360" cy="346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TAmāt Outl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3A08EE8-03D8-4B3B-9D3D-C1264D4549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SOTAmāt Outlook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5A5E34-64D0-40FE-AA5B-22CE288B6C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The app code will be made open source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The server code will be donated (in escrow) to the SOTA and POTA organizations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More skimmers will support SOTAmāt and you can be one of them (e.g. by running the WSJT-X plugin)!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More features are planned to be implemented, like custom comments, </a:t>
            </a:r>
            <a:b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</a:br>
            <a:r>
              <a:rPr lang="de-CH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WWFF, ...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6FF1372-CABD-4B3B-B53B-A27E24CB2D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Questions?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83F1AED-D82A-4319-BDB1-78CE45EA33C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29160" y="1800000"/>
            <a:ext cx="6479640" cy="528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TAmā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692DFC4-3B14-4A5D-8275-4B63CEB2CC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SOTAmāt Overview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2111662-F015-401B-AA2A-0622F56832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Website: </a:t>
            </a:r>
            <a:r>
              <a:rPr lang="en-US" sz="3200" u="sng">
                <a:solidFill>
                  <a:srgbClr val="0000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  <a:hlinkClick r:id="rId3"/>
              </a:rPr>
              <a:t>sotamat.com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Developed in 2022 by Brian Mathews, AB6D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The system consists of a server application and a smartphone app (iOS and Android)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Allows self-spotting on HF, typically using FT8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The name is pronounced differently than you might think, but you'll get used to it ;-)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ystem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842D06B-BD79-47D1-80DD-27BC44D3E1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System Overview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E417BD1-5C95-4D58-A408-C166A8071D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000" y="1656719"/>
            <a:ext cx="10047240" cy="565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unds Familiar to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C921D2F-2DA0-4297-AC6D-AD5FED15F4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Sounds Familiar to You?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3C46983-2285-48C5-8484-20A468C1C3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You've hiked for several hours to a summit and have no mobile network coverage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OK, let's try to spot with APRS, choose one: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No digipeater reachable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Handheld UI is tedious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I should've learned CW</a:t>
            </a:r>
            <a:br>
              <a:rPr lang="en-US" sz="32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</a:b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and posted an alert </a:t>
            </a:r>
            <a:br>
              <a:rPr lang="en-US" sz="32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</a:b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beforehand!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4995973B-ED7F-4DAD-8D91-53B8C85A71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0" y="3684239"/>
            <a:ext cx="3815279" cy="333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TA Spotting Possibilities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3E13C60-C56C-4732-8625-22C4FA8FF1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SOTA Spotting Possibilities 1/2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0FD7A6B-8385-4758-A678-71D933CEBA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SOTAWatch, SOTA API (used by </a:t>
            </a:r>
            <a:b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</a:b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3</a:t>
            </a:r>
            <a:r>
              <a:rPr lang="en-US" sz="3200" baseline="300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rd</a:t>
            </a: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-party applications like SOTLAS)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SOTA SMS Gateway Service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Doing CW after posting a corresponding alert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APRS to SOTA on 144.800 MHz FM (Europe)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JS8Call on HF (needs a laptop or a single-board computer)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TA Spotting Possibilities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0357431-42D1-4BAB-AAEB-F60BA7D93B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SOTA Spotting Possibilities 2/2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14BE574-D542-4C1B-BDA2-63C02D7EB0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Ask another ham on the air to spot you (hopefully, there's no contest going on)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A satellite messenger, e.g. Garmin InReach, Zoleo or SPOT-X: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They use Iridium or Globalstar low-Earth-orbit satellites and need a clear view of the sky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Requires a subscription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New: Use SOTAmāt with your SSB transceiver!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hy is SOTAmāt so Cool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538804A-DF06-467E-809A-4452563F3D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Why is SOTAmāt so Cool?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787DA0E-27AD-4F93-93CB-21964417D6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It's free and you probably already have all the equipment!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Basically, works with any smartphone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FT8 audio is generated by the app itself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Works with any HF SSB transceiver with a microphone (audio cable is optional)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Once everything is set up, it's quick and easy to spot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urther SOTAmā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9DDD05A-081D-4925-ADF3-E3F262F46D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Further SOTAmāt Features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5BA9CB2-972F-4B5A-B2EA-3798EE6A2D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904760"/>
            <a:ext cx="9071280" cy="528876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POTA self-spotting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Self-alerting, mainly useful for CW operators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Send a predefined email or SMS message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Several two-way commands, by SMS, email </a:t>
            </a:r>
            <a:br>
              <a:rPr lang="en-US" sz="32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</a:b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or satellite communicators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F787F70-06E9-4CB6-934E-95F77A7809C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48320" y="5400000"/>
            <a:ext cx="1500479" cy="181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D9471A75-5B35-4758-AB4A-54177BD7979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69160" y="5940000"/>
            <a:ext cx="1443600" cy="13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7FE4C052-0429-46A7-B937-18FFC0BEEDB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144040" y="6120000"/>
            <a:ext cx="1364760" cy="100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23D2D960-DCEE-4A5C-AABB-37755F848F4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189160" y="5499000"/>
            <a:ext cx="736920" cy="165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DD691CBB-43EA-4A47-BAC7-74E5B4DA24A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929160" y="5544000"/>
            <a:ext cx="637560" cy="161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D6C2C265-541B-459E-9551-CD1B96EBBFAC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3629160" y="5796000"/>
            <a:ext cx="1009799" cy="132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TAmāt Setup – Server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7173D8E-3BB1-4CAD-A7E8-4E0901D366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280" cy="1563119"/>
          </a:xfrm>
          <a:noFill/>
          <a:ln>
            <a:noFill/>
          </a:ln>
        </p:spPr>
        <p:txBody>
          <a:bodyPr wrap="square" lIns="0" tIns="0" rIns="0" bIns="0" anchorCtr="0">
            <a:no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sz="468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SOTAmāt Setup – Server 1/4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CF389FB-22F1-4EE3-BAD6-5BF3736179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1280" cy="5393520"/>
          </a:xfrm>
          <a:noFill/>
          <a:ln>
            <a:noFill/>
          </a:ln>
        </p:spPr>
        <p:txBody>
          <a:bodyPr wrap="square" lIns="0" tIns="0" rIns="0" bIns="0" anchor="t" anchorCtr="0"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</a:rPr>
              <a:t>Register on </a:t>
            </a:r>
            <a:r>
              <a:rPr lang="en-US" sz="3200" u="sng">
                <a:solidFill>
                  <a:srgbClr val="0000FF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Microsoft YaHei" pitchFamily="2"/>
                <a:cs typeface="Arial" pitchFamily="2"/>
                <a:hlinkClick r:id="rId3"/>
              </a:rPr>
              <a:t>sotamat.com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</a:pP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Go to menu </a:t>
            </a:r>
            <a:r>
              <a:rPr lang="none-none" sz="32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HF PREPARATION</a:t>
            </a:r>
            <a:r>
              <a:rPr lang="en-US" sz="32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:</a:t>
            </a:r>
          </a:p>
          <a:p>
            <a:pPr marL="0" lvl="1" indent="0" hangingPunct="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Add </a:t>
            </a:r>
            <a:r>
              <a:rPr lang="en-US" sz="28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SOTA </a:t>
            </a:r>
            <a:r>
              <a:rPr lang="none-none" sz="28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REGIONS</a:t>
            </a: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 (including association) with </a:t>
            </a:r>
            <a:br>
              <a:rPr lang="en-US" sz="2800"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</a:b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your call sign, e.g. </a:t>
            </a:r>
            <a:r>
              <a:rPr lang="en-US" sz="28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DM/BW</a:t>
            </a:r>
            <a:r>
              <a:rPr lang="en-US" sz="28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 with </a:t>
            </a:r>
            <a:r>
              <a:rPr lang="en-US" sz="28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Open Sans" pitchFamily="34"/>
                <a:ea typeface="SimSun" pitchFamily="2"/>
                <a:cs typeface="Arial" pitchFamily="2"/>
              </a:rPr>
              <a:t>DL/HB9EAJ/P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96BD883-B181-4532-805D-ED8C1C172EF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090320" y="4175279"/>
            <a:ext cx="5484960" cy="3018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1315</Words>
  <Application>Microsoft Office PowerPoint</Application>
  <PresentationFormat>Widescreen</PresentationFormat>
  <Paragraphs>175</Paragraphs>
  <Slides>30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Liberation Sans</vt:lpstr>
      <vt:lpstr>Liberation Serif</vt:lpstr>
      <vt:lpstr>Arial</vt:lpstr>
      <vt:lpstr>Calibri</vt:lpstr>
      <vt:lpstr>Calibri Light</vt:lpstr>
      <vt:lpstr>Courier New</vt:lpstr>
      <vt:lpstr>Open Sans</vt:lpstr>
      <vt:lpstr>Symbol</vt:lpstr>
      <vt:lpstr>Wingdings</vt:lpstr>
      <vt:lpstr>Office Theme</vt:lpstr>
      <vt:lpstr>Office Theme</vt:lpstr>
      <vt:lpstr>PowerPoint Presentation</vt:lpstr>
      <vt:lpstr>Presentation Overview</vt:lpstr>
      <vt:lpstr>SOTAmāt Overview</vt:lpstr>
      <vt:lpstr>Sounds Familiar to You?</vt:lpstr>
      <vt:lpstr>SOTA Spotting Possibilities 1/2</vt:lpstr>
      <vt:lpstr>SOTA Spotting Possibilities 2/2</vt:lpstr>
      <vt:lpstr>Why is SOTAmāt so Cool?</vt:lpstr>
      <vt:lpstr>Further SOTAmāt Features</vt:lpstr>
      <vt:lpstr>SOTAmāt Setup – Server 1/4</vt:lpstr>
      <vt:lpstr>SOTAmāt Setup – Server 2/4</vt:lpstr>
      <vt:lpstr>SOTAmāt Setup – Server 3/4</vt:lpstr>
      <vt:lpstr>SOTAmāt Setup – Server 4/4</vt:lpstr>
      <vt:lpstr>SOTAmāt Setup – App 1/3</vt:lpstr>
      <vt:lpstr>SOTAmāt Setup – App 2/3</vt:lpstr>
      <vt:lpstr>SOTAmāt Setup – App 3/3</vt:lpstr>
      <vt:lpstr>SOTA Spotting Example – Setup</vt:lpstr>
      <vt:lpstr>FT8 Audio is Played - Notes</vt:lpstr>
      <vt:lpstr>SOTA Spotting Example – Result</vt:lpstr>
      <vt:lpstr>SOTAmāt Workflow</vt:lpstr>
      <vt:lpstr>Notes about Spotting</vt:lpstr>
      <vt:lpstr>Encoding the Message 1/2</vt:lpstr>
      <vt:lpstr>Encoding the Message 2/2</vt:lpstr>
      <vt:lpstr>Caveats 1/2</vt:lpstr>
      <vt:lpstr>Caveats 2/2</vt:lpstr>
      <vt:lpstr>Tips &amp; Tricks 1/2</vt:lpstr>
      <vt:lpstr>Tips &amp; Tricks 2/2</vt:lpstr>
      <vt:lpstr>Tips &amp; Tricks 3/3</vt:lpstr>
      <vt:lpstr>SOTAmāt Outlook</vt:lpstr>
      <vt:lpstr>Questions?</vt:lpstr>
      <vt:lpstr>System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SOTAmat</dc:title>
  <dc:subject>Off-Grid Spotting with SOTAmāt </dc:subject>
  <cp:keywords>SOTAmat,SOTA,FT8,PSK-Reporter,WSJT-X</cp:keywords>
  <cp:lastModifiedBy>cloudconvert_14</cp:lastModifiedBy>
  <cp:revision>1</cp:revision>
  <dcterms:created xsi:type="dcterms:W3CDTF">2023-05-11T15:36:07Z</dcterms:created>
  <dcterms:modified xsi:type="dcterms:W3CDTF">2025-02-14T09:03:23Z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">
    <vt:lpwstr>Stephan Schmid, HB9EAJ</vt:lpwstr>
  </property>
  <property fmtid="{D5CDD505-2E9C-101B-9397-08002B2CF9AE}" pid="3" name="Venue">
    <vt:lpwstr>Ham Radio Friedrichshafen, 2023</vt:lpwstr>
  </property>
</Properties>
</file>