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76" r:id="rId3"/>
    <p:sldId id="268" r:id="rId4"/>
    <p:sldId id="269" r:id="rId5"/>
    <p:sldId id="271" r:id="rId6"/>
    <p:sldId id="283" r:id="rId7"/>
    <p:sldId id="272" r:id="rId8"/>
    <p:sldId id="273" r:id="rId9"/>
    <p:sldId id="274" r:id="rId10"/>
    <p:sldId id="275" r:id="rId11"/>
    <p:sldId id="284" r:id="rId12"/>
    <p:sldId id="285" r:id="rId13"/>
    <p:sldId id="26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0AD3A66-DB70-A163-2643-3B5B763D94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83EEFC7-8932-CF73-7596-FC63D03C08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561ABED-0DFA-5316-58F3-3D70A7C7A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865C2-5F8A-4B24-9074-B625AAA6DF76}" type="datetimeFigureOut">
              <a:rPr lang="en-US" smtClean="0"/>
              <a:pPr/>
              <a:t>1/10/2024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5B5E502-9403-E78B-D878-B3978FEA6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23CFA9D-D0DE-268F-9B7C-D7C2374CD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DACD-5B5E-444F-A915-91881D9B24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16487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1B2D652-7021-9F72-74DC-C5E7CC803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07B9917-7831-BFAE-85F2-51927DEEF5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D9A02D6-0A89-DA8B-06FF-B77E6D5DB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865C2-5F8A-4B24-9074-B625AAA6DF76}" type="datetimeFigureOut">
              <a:rPr lang="en-US" smtClean="0"/>
              <a:pPr/>
              <a:t>1/10/2024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78693CB-7BEC-B4FC-A45E-317195B8E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2BE1437-DB9A-6BA3-B40B-92CF9E70E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DACD-5B5E-444F-A915-91881D9B24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96310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81271191-B4A6-B97B-5495-FAA6C20603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43586E5-4D24-D934-7CBE-27DB926DDC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F3BAB4D-8C2B-5F08-5B28-01D8D2086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865C2-5F8A-4B24-9074-B625AAA6DF76}" type="datetimeFigureOut">
              <a:rPr lang="en-US" smtClean="0"/>
              <a:pPr/>
              <a:t>1/10/2024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BBCE2BE-13F0-DD5C-3B39-C2DDEF1AC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4EBDFAE-41C5-1427-B3DB-362D7DD8B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DACD-5B5E-444F-A915-91881D9B24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2284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856E5D-CE0B-EAB4-BD58-7D654F4AA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86CFFF3-CD07-F196-7BF3-276B727768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9A16F11-EEBC-27C8-203F-CFDCDDD9B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865C2-5F8A-4B24-9074-B625AAA6DF76}" type="datetimeFigureOut">
              <a:rPr lang="en-US" smtClean="0"/>
              <a:pPr/>
              <a:t>1/10/2024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2048208-3210-D699-FD22-04CFBCF7C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63D72BE-6E82-1216-70F7-18C69F50E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DACD-5B5E-444F-A915-91881D9B24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25787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DB2B27C-B523-CA5B-BBA3-74ACBCA17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4B4B882-B8AB-F888-F6F0-8C51511985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481FB9B-53A1-1F5A-7D1D-F272E48B8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865C2-5F8A-4B24-9074-B625AAA6DF76}" type="datetimeFigureOut">
              <a:rPr lang="en-US" smtClean="0"/>
              <a:pPr/>
              <a:t>1/10/2024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49119A3-AA73-8961-1B99-0716639CF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2AC2505-31E4-C8F0-2023-8C39012B7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DACD-5B5E-444F-A915-91881D9B24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64352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3472BD6-863C-0C0A-DFC6-5E2C0A69D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CA53637-25E1-5EF5-78AE-848CBAE5C9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C4AA6B6-ED2A-ABE9-1893-5F7E10344F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605EF76-BD13-D2ED-8019-55AC92A52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865C2-5F8A-4B24-9074-B625AAA6DF76}" type="datetimeFigureOut">
              <a:rPr lang="en-US" smtClean="0"/>
              <a:pPr/>
              <a:t>1/10/2024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AE7A345-7572-859C-1EF9-07AE60256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0FF09FF-0AC7-6941-9965-0FA6B955B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DACD-5B5E-444F-A915-91881D9B24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71357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6306AF5-67BB-C84B-CC67-1C931BD96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BB9CFF5-F6DF-DB19-7285-13463539AD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4AD432E-3E10-3CD5-3FF9-69309E8B4A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AB708BF5-0A21-4411-FF0C-D38288F266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6479E9B-CBA7-895D-888D-A21887D50D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6162856-DA8E-0D9A-82B0-C1CD0E54C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865C2-5F8A-4B24-9074-B625AAA6DF76}" type="datetimeFigureOut">
              <a:rPr lang="en-US" smtClean="0"/>
              <a:pPr/>
              <a:t>1/10/2024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48CD519B-8BE3-C801-47E6-C5013D91E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182AB7F4-415B-749E-AD82-568A2E093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DACD-5B5E-444F-A915-91881D9B24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14690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E97AC00-AF90-A236-4559-E5C3C44EF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3A6FE05-F3A0-D368-7029-37F19997D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865C2-5F8A-4B24-9074-B625AAA6DF76}" type="datetimeFigureOut">
              <a:rPr lang="en-US" smtClean="0"/>
              <a:pPr/>
              <a:t>1/10/2024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BA5B400-6FA0-C592-B906-2EB9910E3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FD25157-D88C-02B5-B790-381BEE78A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DACD-5B5E-444F-A915-91881D9B24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92927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2755A0F-2D30-36CB-D4E0-7F2264A9B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865C2-5F8A-4B24-9074-B625AAA6DF76}" type="datetimeFigureOut">
              <a:rPr lang="en-US" smtClean="0"/>
              <a:pPr/>
              <a:t>1/10/2024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E6F8438-6B5C-712D-9899-C965769FC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B3CF5A9-32BA-33F5-0B9E-4A42B365B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DACD-5B5E-444F-A915-91881D9B24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14087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A54D07-A960-6FA5-33D8-F8EC9C300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7BC0E41-8540-6AF4-4761-E0557216E8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FA037EA-E936-E57F-427B-026F5C65DB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6DC97A0-B884-77C4-7CAF-14719A7D5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865C2-5F8A-4B24-9074-B625AAA6DF76}" type="datetimeFigureOut">
              <a:rPr lang="en-US" smtClean="0"/>
              <a:pPr/>
              <a:t>1/10/2024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382F057-4254-5AEC-0CCF-CDA3121ED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7A40222-57A2-3098-EDAB-8EC872694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DACD-5B5E-444F-A915-91881D9B24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97043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29B6FCA-12FE-1A09-B34E-5E199FB89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F83BE0F1-3602-096F-7D7B-B88F81B69B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E7F7D37-C38B-3E06-0EBA-9EA0E628B8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5A07166-45A6-1E97-89C4-B6E27FC75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865C2-5F8A-4B24-9074-B625AAA6DF76}" type="datetimeFigureOut">
              <a:rPr lang="en-US" smtClean="0"/>
              <a:pPr/>
              <a:t>1/10/2024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D3799BA-F736-2417-2049-6AACC768B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DB9477A-1ADE-F1E7-1656-59BB6680B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DACD-5B5E-444F-A915-91881D9B24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21898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A1EF3C3-512B-E5DE-9C49-FD8DA98CD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94B1617-716D-0BC9-C4AC-9905C00887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64E8011-A854-12DC-B85A-4FF8E110DF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5865C2-5F8A-4B24-9074-B625AAA6DF76}" type="datetimeFigureOut">
              <a:rPr lang="en-US" smtClean="0"/>
              <a:pPr/>
              <a:t>1/10/2024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81EBDE6-718B-7B4E-7C4F-F709EB3BAD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5906C5F-2663-0384-6558-F7148607B5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4DACD-5B5E-444F-A915-91881D9B24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30037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26EF0E-F445-5B40-E0A5-F44878134D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98618" y="156755"/>
            <a:ext cx="8987246" cy="600892"/>
          </a:xfrm>
        </p:spPr>
        <p:txBody>
          <a:bodyPr>
            <a:normAutofit fontScale="90000"/>
          </a:bodyPr>
          <a:lstStyle/>
          <a:p>
            <a:r>
              <a:rPr lang="en-US" sz="4400" dirty="0" smtClean="0"/>
              <a:t>VARA-FM Station Similarity to SCC Packet:</a:t>
            </a:r>
            <a:endParaRPr lang="en-US" sz="4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F5C570A-5E55-C825-EC9F-DDB4798C51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355" y="110646"/>
            <a:ext cx="1768078" cy="1172497"/>
          </a:xfrm>
          <a:prstGeom prst="rect">
            <a:avLst/>
          </a:prstGeom>
        </p:spPr>
      </p:pic>
      <p:sp>
        <p:nvSpPr>
          <p:cNvPr id="127" name="TextBox 126"/>
          <p:cNvSpPr txBox="1"/>
          <p:nvPr/>
        </p:nvSpPr>
        <p:spPr>
          <a:xfrm>
            <a:off x="11072954" y="6557556"/>
            <a:ext cx="9710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JCN. 12/27/23</a:t>
            </a:r>
            <a:endParaRPr lang="en-US" sz="1000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xmlns="" id="{1826EF0E-F445-5B40-E0A5-F44878134D85}"/>
              </a:ext>
            </a:extLst>
          </p:cNvPr>
          <p:cNvSpPr txBox="1">
            <a:spLocks/>
          </p:cNvSpPr>
          <p:nvPr/>
        </p:nvSpPr>
        <p:spPr>
          <a:xfrm>
            <a:off x="243838" y="2403566"/>
            <a:ext cx="11956868" cy="37442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endParaRPr lang="en-US" dirty="0" smtClean="0"/>
          </a:p>
        </p:txBody>
      </p:sp>
      <p:pic>
        <p:nvPicPr>
          <p:cNvPr id="9" name="Picture 8" descr="SCC_AX.25 Over VH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95010" y="1144011"/>
            <a:ext cx="7484881" cy="5502678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8503911" y="5029200"/>
            <a:ext cx="1319358" cy="705395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2612571" y="4794070"/>
            <a:ext cx="2782389" cy="522514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2542902" y="1158241"/>
            <a:ext cx="5647509" cy="522514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xmlns="" id="{1826EF0E-F445-5B40-E0A5-F44878134D85}"/>
              </a:ext>
            </a:extLst>
          </p:cNvPr>
          <p:cNvSpPr txBox="1">
            <a:spLocks/>
          </p:cNvSpPr>
          <p:nvPr/>
        </p:nvSpPr>
        <p:spPr>
          <a:xfrm>
            <a:off x="2569035" y="770710"/>
            <a:ext cx="5712822" cy="49203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VARA-FM over 25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Kbaud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UHF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xmlns="" id="{1826EF0E-F445-5B40-E0A5-F44878134D85}"/>
              </a:ext>
            </a:extLst>
          </p:cNvPr>
          <p:cNvSpPr txBox="1">
            <a:spLocks/>
          </p:cNvSpPr>
          <p:nvPr/>
        </p:nvSpPr>
        <p:spPr>
          <a:xfrm>
            <a:off x="6217922" y="5016138"/>
            <a:ext cx="1188720" cy="53557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USB Sound Card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17" name="Straight Connector 16"/>
          <p:cNvCxnSpPr>
            <a:stCxn id="15" idx="3"/>
            <a:endCxn id="10" idx="1"/>
          </p:cNvCxnSpPr>
          <p:nvPr/>
        </p:nvCxnSpPr>
        <p:spPr>
          <a:xfrm>
            <a:off x="7406642" y="5283926"/>
            <a:ext cx="1097269" cy="9797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1" idx="3"/>
            <a:endCxn id="15" idx="1"/>
          </p:cNvCxnSpPr>
          <p:nvPr/>
        </p:nvCxnSpPr>
        <p:spPr>
          <a:xfrm>
            <a:off x="5394960" y="5055327"/>
            <a:ext cx="822962" cy="228599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28"/>
          <p:cNvSpPr/>
          <p:nvPr/>
        </p:nvSpPr>
        <p:spPr>
          <a:xfrm>
            <a:off x="4998744" y="5664935"/>
            <a:ext cx="2211953" cy="330917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xmlns="" id="{1826EF0E-F445-5B40-E0A5-F44878134D85}"/>
              </a:ext>
            </a:extLst>
          </p:cNvPr>
          <p:cNvSpPr txBox="1">
            <a:spLocks/>
          </p:cNvSpPr>
          <p:nvPr/>
        </p:nvSpPr>
        <p:spPr>
          <a:xfrm>
            <a:off x="7471953" y="5708466"/>
            <a:ext cx="940527" cy="36141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VARA-FM,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VARA Chat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32" name="Straight Connector 31"/>
          <p:cNvCxnSpPr>
            <a:stCxn id="29" idx="3"/>
            <a:endCxn id="31" idx="1"/>
          </p:cNvCxnSpPr>
          <p:nvPr/>
        </p:nvCxnSpPr>
        <p:spPr>
          <a:xfrm>
            <a:off x="7210697" y="5830394"/>
            <a:ext cx="261256" cy="5877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ounded Rectangle 36"/>
          <p:cNvSpPr/>
          <p:nvPr/>
        </p:nvSpPr>
        <p:spPr>
          <a:xfrm>
            <a:off x="4924697" y="2939142"/>
            <a:ext cx="418012" cy="222069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xmlns="" id="{1826EF0E-F445-5B40-E0A5-F44878134D85}"/>
              </a:ext>
            </a:extLst>
          </p:cNvPr>
          <p:cNvSpPr txBox="1">
            <a:spLocks/>
          </p:cNvSpPr>
          <p:nvPr/>
        </p:nvSpPr>
        <p:spPr>
          <a:xfrm>
            <a:off x="6905905" y="3039269"/>
            <a:ext cx="1188720" cy="53557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Tune to 433.33 MHz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39" name="Straight Connector 38"/>
          <p:cNvCxnSpPr>
            <a:endCxn id="38" idx="1"/>
          </p:cNvCxnSpPr>
          <p:nvPr/>
        </p:nvCxnSpPr>
        <p:spPr>
          <a:xfrm>
            <a:off x="5381897" y="3043646"/>
            <a:ext cx="1524008" cy="26341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ounded Rectangle 42"/>
          <p:cNvSpPr/>
          <p:nvPr/>
        </p:nvSpPr>
        <p:spPr>
          <a:xfrm>
            <a:off x="6592405" y="4606851"/>
            <a:ext cx="278658" cy="187218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/>
          <p:cNvCxnSpPr>
            <a:stCxn id="43" idx="2"/>
            <a:endCxn id="15" idx="0"/>
          </p:cNvCxnSpPr>
          <p:nvPr/>
        </p:nvCxnSpPr>
        <p:spPr>
          <a:xfrm>
            <a:off x="6731734" y="4794069"/>
            <a:ext cx="80548" cy="222069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353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26EF0E-F445-5B40-E0A5-F44878134D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98618" y="156754"/>
            <a:ext cx="8987246" cy="1214845"/>
          </a:xfrm>
        </p:spPr>
        <p:txBody>
          <a:bodyPr>
            <a:normAutofit fontScale="90000"/>
          </a:bodyPr>
          <a:lstStyle/>
          <a:p>
            <a:r>
              <a:rPr lang="en-US" sz="4400" dirty="0" smtClean="0"/>
              <a:t>VARA-FM Software Ping &amp; Connect Examples:</a:t>
            </a:r>
            <a:endParaRPr lang="en-US" sz="4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F5C570A-5E55-C825-EC9F-DDB4798C51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355" y="110646"/>
            <a:ext cx="1768078" cy="1172497"/>
          </a:xfrm>
          <a:prstGeom prst="rect">
            <a:avLst/>
          </a:prstGeom>
        </p:spPr>
      </p:pic>
      <p:sp>
        <p:nvSpPr>
          <p:cNvPr id="127" name="TextBox 126"/>
          <p:cNvSpPr txBox="1"/>
          <p:nvPr/>
        </p:nvSpPr>
        <p:spPr>
          <a:xfrm>
            <a:off x="11072954" y="6557556"/>
            <a:ext cx="9710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JCN. 1/5/24</a:t>
            </a:r>
            <a:endParaRPr lang="en-US" sz="1000" dirty="0"/>
          </a:p>
        </p:txBody>
      </p:sp>
      <p:pic>
        <p:nvPicPr>
          <p:cNvPr id="7" name="Picture 6" descr="VARAP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6667" y="1743074"/>
            <a:ext cx="7125491" cy="4448719"/>
          </a:xfrm>
          <a:prstGeom prst="rect">
            <a:avLst/>
          </a:prstGeom>
        </p:spPr>
      </p:pic>
      <p:pic>
        <p:nvPicPr>
          <p:cNvPr id="10" name="Picture 9" descr="VARAConnec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809286" y="1791789"/>
            <a:ext cx="3273861" cy="2470838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6505303" y="2050869"/>
            <a:ext cx="966651" cy="613926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1826EF0E-F445-5B40-E0A5-F44878134D85}"/>
              </a:ext>
            </a:extLst>
          </p:cNvPr>
          <p:cNvSpPr txBox="1">
            <a:spLocks/>
          </p:cNvSpPr>
          <p:nvPr/>
        </p:nvSpPr>
        <p:spPr>
          <a:xfrm>
            <a:off x="6583686" y="3187318"/>
            <a:ext cx="1188720" cy="53557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(This is the “EXECUTE” Button)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13" name="Straight Connector 12"/>
          <p:cNvCxnSpPr>
            <a:stCxn id="11" idx="2"/>
            <a:endCxn id="12" idx="0"/>
          </p:cNvCxnSpPr>
          <p:nvPr/>
        </p:nvCxnSpPr>
        <p:spPr>
          <a:xfrm>
            <a:off x="6988629" y="2664795"/>
            <a:ext cx="189417" cy="52252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8294913" y="3248298"/>
            <a:ext cx="3422469" cy="957942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>
            <a:stCxn id="19" idx="2"/>
            <a:endCxn id="23" idx="0"/>
          </p:cNvCxnSpPr>
          <p:nvPr/>
        </p:nvCxnSpPr>
        <p:spPr>
          <a:xfrm flipH="1">
            <a:off x="9977858" y="4206240"/>
            <a:ext cx="28290" cy="77941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le 1">
            <a:extLst>
              <a:ext uri="{FF2B5EF4-FFF2-40B4-BE49-F238E27FC236}">
                <a16:creationId xmlns:a16="http://schemas.microsoft.com/office/drawing/2014/main" xmlns="" id="{1826EF0E-F445-5B40-E0A5-F44878134D85}"/>
              </a:ext>
            </a:extLst>
          </p:cNvPr>
          <p:cNvSpPr txBox="1">
            <a:spLocks/>
          </p:cNvSpPr>
          <p:nvPr/>
        </p:nvSpPr>
        <p:spPr>
          <a:xfrm>
            <a:off x="7872567" y="4985656"/>
            <a:ext cx="4210582" cy="53557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You Can “DIGIPEAT” thru one or two Intermediate Stations (at Lower Throughput)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xmlns="" id="{1826EF0E-F445-5B40-E0A5-F44878134D85}"/>
              </a:ext>
            </a:extLst>
          </p:cNvPr>
          <p:cNvSpPr txBox="1">
            <a:spLocks/>
          </p:cNvSpPr>
          <p:nvPr/>
        </p:nvSpPr>
        <p:spPr>
          <a:xfrm>
            <a:off x="2085702" y="1158221"/>
            <a:ext cx="2329544" cy="53557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You Can Get a Signal Report  by “Pinging” a Station before Connecting with them.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248194" y="1550127"/>
            <a:ext cx="718457" cy="613926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>
            <a:stCxn id="26" idx="3"/>
            <a:endCxn id="25" idx="1"/>
          </p:cNvCxnSpPr>
          <p:nvPr/>
        </p:nvCxnSpPr>
        <p:spPr>
          <a:xfrm flipV="1">
            <a:off x="966651" y="1426009"/>
            <a:ext cx="1119051" cy="43108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353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26EF0E-F445-5B40-E0A5-F44878134D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98617" y="313510"/>
            <a:ext cx="9940833" cy="744581"/>
          </a:xfrm>
        </p:spPr>
        <p:txBody>
          <a:bodyPr>
            <a:normAutofit fontScale="90000"/>
          </a:bodyPr>
          <a:lstStyle/>
          <a:p>
            <a:r>
              <a:rPr lang="en-US" sz="4400" dirty="0" smtClean="0"/>
              <a:t>VARA-FM Software Ping &amp; </a:t>
            </a:r>
            <a:r>
              <a:rPr lang="en-US" sz="4400" dirty="0" err="1" smtClean="0"/>
              <a:t>AutoTune</a:t>
            </a:r>
            <a:r>
              <a:rPr lang="en-US" sz="4400" dirty="0" smtClean="0"/>
              <a:t> Results:</a:t>
            </a:r>
            <a:endParaRPr lang="en-US" sz="4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F5C570A-5E55-C825-EC9F-DDB4798C51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355" y="110646"/>
            <a:ext cx="1768078" cy="1172497"/>
          </a:xfrm>
          <a:prstGeom prst="rect">
            <a:avLst/>
          </a:prstGeom>
        </p:spPr>
      </p:pic>
      <p:sp>
        <p:nvSpPr>
          <p:cNvPr id="127" name="TextBox 126"/>
          <p:cNvSpPr txBox="1"/>
          <p:nvPr/>
        </p:nvSpPr>
        <p:spPr>
          <a:xfrm>
            <a:off x="11072954" y="6557556"/>
            <a:ext cx="9710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JCN. 1/5/24</a:t>
            </a:r>
            <a:endParaRPr lang="en-US" sz="1000" dirty="0"/>
          </a:p>
        </p:txBody>
      </p:sp>
      <p:pic>
        <p:nvPicPr>
          <p:cNvPr id="16" name="Picture 15" descr="Ping Result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7300" y="1531613"/>
            <a:ext cx="5514975" cy="3429000"/>
          </a:xfrm>
          <a:prstGeom prst="rect">
            <a:avLst/>
          </a:prstGeom>
        </p:spPr>
      </p:pic>
      <p:pic>
        <p:nvPicPr>
          <p:cNvPr id="17" name="Picture 16" descr="AutoTune Result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59460" y="1246551"/>
            <a:ext cx="4057650" cy="530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353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26EF0E-F445-5B40-E0A5-F44878134D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98617" y="313510"/>
            <a:ext cx="9940833" cy="744581"/>
          </a:xfrm>
        </p:spPr>
        <p:txBody>
          <a:bodyPr>
            <a:normAutofit/>
          </a:bodyPr>
          <a:lstStyle/>
          <a:p>
            <a:r>
              <a:rPr lang="en-US" sz="4400" dirty="0" smtClean="0"/>
              <a:t>VARA Chat File Transfer Results:</a:t>
            </a:r>
            <a:endParaRPr lang="en-US" sz="4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F5C570A-5E55-C825-EC9F-DDB4798C51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355" y="110646"/>
            <a:ext cx="1768078" cy="1172497"/>
          </a:xfrm>
          <a:prstGeom prst="rect">
            <a:avLst/>
          </a:prstGeom>
        </p:spPr>
      </p:pic>
      <p:sp>
        <p:nvSpPr>
          <p:cNvPr id="127" name="TextBox 126"/>
          <p:cNvSpPr txBox="1"/>
          <p:nvPr/>
        </p:nvSpPr>
        <p:spPr>
          <a:xfrm>
            <a:off x="11072954" y="6557556"/>
            <a:ext cx="9710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JCN. 1/5/24</a:t>
            </a:r>
            <a:endParaRPr lang="en-US" sz="1000" dirty="0"/>
          </a:p>
        </p:txBody>
      </p:sp>
      <p:pic>
        <p:nvPicPr>
          <p:cNvPr id="7" name="Picture 6" descr="File Transf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625" y="1471612"/>
            <a:ext cx="12096750" cy="391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353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26EF0E-F445-5B40-E0A5-F44878134D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33779" y="235128"/>
            <a:ext cx="6893108" cy="1071157"/>
          </a:xfrm>
        </p:spPr>
        <p:txBody>
          <a:bodyPr>
            <a:normAutofit/>
          </a:bodyPr>
          <a:lstStyle/>
          <a:p>
            <a:r>
              <a:rPr lang="en-US" sz="4400" dirty="0" smtClean="0"/>
              <a:t>How to Use VARA:</a:t>
            </a:r>
            <a:endParaRPr lang="en-US" sz="4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F5C570A-5E55-C825-EC9F-DDB4798C51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355" y="110646"/>
            <a:ext cx="1768078" cy="1172497"/>
          </a:xfrm>
          <a:prstGeom prst="rect">
            <a:avLst/>
          </a:prstGeom>
        </p:spPr>
      </p:pic>
      <p:sp>
        <p:nvSpPr>
          <p:cNvPr id="127" name="TextBox 126"/>
          <p:cNvSpPr txBox="1"/>
          <p:nvPr/>
        </p:nvSpPr>
        <p:spPr>
          <a:xfrm>
            <a:off x="11072954" y="6557556"/>
            <a:ext cx="9710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JCN. 12/30/23</a:t>
            </a:r>
            <a:endParaRPr lang="en-US" sz="1000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xmlns="" id="{1826EF0E-F445-5B40-E0A5-F44878134D85}"/>
              </a:ext>
            </a:extLst>
          </p:cNvPr>
          <p:cNvSpPr txBox="1">
            <a:spLocks/>
          </p:cNvSpPr>
          <p:nvPr/>
        </p:nvSpPr>
        <p:spPr>
          <a:xfrm>
            <a:off x="243838" y="2403566"/>
            <a:ext cx="11956868" cy="37442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endParaRPr lang="en-US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0" y="1724281"/>
            <a:ext cx="121919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000" b="1" dirty="0" smtClean="0"/>
              <a:t>THINK OF SENDING A FAX, POINT-TO-POINT</a:t>
            </a:r>
          </a:p>
          <a:p>
            <a:pPr>
              <a:buFont typeface="Wingdings" pitchFamily="2" charset="2"/>
              <a:buChar char="v"/>
            </a:pPr>
            <a:r>
              <a:rPr lang="en-US" sz="2000" b="1" dirty="0" smtClean="0"/>
              <a:t>LISTEN ON THE RADIO CHANNEL BEFORE TRANSMITTING</a:t>
            </a:r>
          </a:p>
          <a:p>
            <a:pPr>
              <a:buFont typeface="Wingdings" pitchFamily="2" charset="2"/>
              <a:buChar char="v"/>
            </a:pPr>
            <a:r>
              <a:rPr lang="en-US" sz="2000" b="1" dirty="0" smtClean="0"/>
              <a:t>NEVER USE A RADIO CHANNEL USED FOR PACKET MESSAGING. (VARA TAKES UP THE WHOLE CHANNEL).</a:t>
            </a:r>
          </a:p>
          <a:p>
            <a:endParaRPr lang="en-US" sz="2000" b="1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-4356" y="3587934"/>
            <a:ext cx="1219199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000" b="1" dirty="0" smtClean="0"/>
              <a:t>USE VARA Chat “BROADCAST” FOR KEYBOARD-TO-KEYBOARD CHAT WITH OTHER STATIONS</a:t>
            </a:r>
          </a:p>
          <a:p>
            <a:pPr>
              <a:buFont typeface="Wingdings" pitchFamily="2" charset="2"/>
              <a:buChar char="v"/>
            </a:pPr>
            <a:r>
              <a:rPr lang="en-US" sz="2000" b="1" dirty="0" smtClean="0"/>
              <a:t>USE VARA Chat “BROADCAST” TO ADVISE OTHER STATIONS THAT YOU WILL BE SENDING A FILE</a:t>
            </a:r>
          </a:p>
          <a:p>
            <a:pPr>
              <a:buFont typeface="Wingdings" pitchFamily="2" charset="2"/>
              <a:buChar char="v"/>
            </a:pPr>
            <a:r>
              <a:rPr lang="en-US" sz="2000" b="1" dirty="0" smtClean="0"/>
              <a:t>“PING” THE DESTINATION STATION TO MAKE SURE THEY ARE ON-LINE</a:t>
            </a:r>
          </a:p>
          <a:p>
            <a:pPr>
              <a:buFont typeface="Wingdings" pitchFamily="2" charset="2"/>
              <a:buChar char="v"/>
            </a:pPr>
            <a:r>
              <a:rPr lang="en-US" sz="2000" b="1" dirty="0" smtClean="0"/>
              <a:t>SELECT “FILE SEND” AND POINT TO THE FILE YOU WANT TO SEND</a:t>
            </a:r>
          </a:p>
          <a:p>
            <a:pPr>
              <a:buFont typeface="Wingdings" pitchFamily="2" charset="2"/>
              <a:buChar char="v"/>
            </a:pPr>
            <a:r>
              <a:rPr lang="en-US" sz="2000" b="1" dirty="0" smtClean="0"/>
              <a:t>CLICK ON THE “POWER PLUG” ICON.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2400" y="1332409"/>
            <a:ext cx="2368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Generally: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4170" y="3169936"/>
            <a:ext cx="2368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Operating:</a:t>
            </a:r>
          </a:p>
        </p:txBody>
      </p:sp>
    </p:spTree>
    <p:extLst>
      <p:ext uri="{BB962C8B-B14F-4D97-AF65-F5344CB8AC3E}">
        <p14:creationId xmlns:p14="http://schemas.microsoft.com/office/powerpoint/2010/main" xmlns="" val="9353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26EF0E-F445-5B40-E0A5-F44878134D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98617" y="300447"/>
            <a:ext cx="9744891" cy="705395"/>
          </a:xfrm>
        </p:spPr>
        <p:txBody>
          <a:bodyPr>
            <a:normAutofit fontScale="90000"/>
          </a:bodyPr>
          <a:lstStyle/>
          <a:p>
            <a:r>
              <a:rPr lang="en-US" sz="4400" dirty="0" smtClean="0"/>
              <a:t>SJ EOC VARA-FM Station Recommendations:</a:t>
            </a:r>
            <a:endParaRPr lang="en-US" sz="4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F5C570A-5E55-C825-EC9F-DDB4798C51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355" y="110646"/>
            <a:ext cx="1768078" cy="1172497"/>
          </a:xfrm>
          <a:prstGeom prst="rect">
            <a:avLst/>
          </a:prstGeom>
        </p:spPr>
      </p:pic>
      <p:sp>
        <p:nvSpPr>
          <p:cNvPr id="127" name="TextBox 126"/>
          <p:cNvSpPr txBox="1"/>
          <p:nvPr/>
        </p:nvSpPr>
        <p:spPr>
          <a:xfrm>
            <a:off x="11072954" y="6557556"/>
            <a:ext cx="9710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JCN. 1/5/24</a:t>
            </a:r>
            <a:endParaRPr lang="en-US" sz="1000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xmlns="" id="{1826EF0E-F445-5B40-E0A5-F44878134D85}"/>
              </a:ext>
            </a:extLst>
          </p:cNvPr>
          <p:cNvSpPr txBox="1">
            <a:spLocks/>
          </p:cNvSpPr>
          <p:nvPr/>
        </p:nvSpPr>
        <p:spPr>
          <a:xfrm>
            <a:off x="243838" y="2403566"/>
            <a:ext cx="11956868" cy="37442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endParaRPr lang="en-US" dirty="0" smtClean="0"/>
          </a:p>
        </p:txBody>
      </p:sp>
      <p:sp>
        <p:nvSpPr>
          <p:cNvPr id="22" name="TextBox 21"/>
          <p:cNvSpPr txBox="1"/>
          <p:nvPr/>
        </p:nvSpPr>
        <p:spPr>
          <a:xfrm>
            <a:off x="561709" y="1332392"/>
            <a:ext cx="105286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000" b="1" dirty="0" smtClean="0"/>
              <a:t>USE A DEDICATED RADIO AND ANTENNA, 50W RF POWER OUTPUT, SUPERHET RECEIVER, WITH OUT-OF BAND FILTERING (NOT CHEAP CLONE RADIO). RECOMMEND YAESU FTM 6000R RADIO:</a:t>
            </a:r>
          </a:p>
          <a:p>
            <a:endParaRPr lang="en-US" sz="2000" b="1" dirty="0" smtClean="0"/>
          </a:p>
        </p:txBody>
      </p:sp>
      <p:pic>
        <p:nvPicPr>
          <p:cNvPr id="23" name="Picture 22" descr="Yaesu FTM 6000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10450" y="2142309"/>
            <a:ext cx="7016875" cy="4563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353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26EF0E-F445-5B40-E0A5-F44878134D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54926" y="156754"/>
            <a:ext cx="10149840" cy="13716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Recommended VARA-FM Station</a:t>
            </a:r>
            <a:br>
              <a:rPr lang="en-US" sz="4400" dirty="0" smtClean="0"/>
            </a:br>
            <a:r>
              <a:rPr lang="en-US" sz="4400" dirty="0" smtClean="0"/>
              <a:t>USB Sound Card (“Digital Radio Adapter”):</a:t>
            </a:r>
            <a:endParaRPr lang="en-US" sz="4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F5C570A-5E55-C825-EC9F-DDB4798C51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355" y="110646"/>
            <a:ext cx="1768078" cy="1172497"/>
          </a:xfrm>
          <a:prstGeom prst="rect">
            <a:avLst/>
          </a:prstGeom>
        </p:spPr>
      </p:pic>
      <p:sp>
        <p:nvSpPr>
          <p:cNvPr id="127" name="TextBox 126"/>
          <p:cNvSpPr txBox="1"/>
          <p:nvPr/>
        </p:nvSpPr>
        <p:spPr>
          <a:xfrm>
            <a:off x="11072954" y="6557556"/>
            <a:ext cx="9710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JCN. 1/5/24</a:t>
            </a:r>
            <a:endParaRPr lang="en-US" sz="1000" dirty="0"/>
          </a:p>
        </p:txBody>
      </p:sp>
      <p:pic>
        <p:nvPicPr>
          <p:cNvPr id="22" name="Picture 21" descr="DRA50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910" y="1711570"/>
            <a:ext cx="6147803" cy="4829908"/>
          </a:xfrm>
          <a:prstGeom prst="rect">
            <a:avLst/>
          </a:prstGeom>
        </p:spPr>
      </p:pic>
      <p:pic>
        <p:nvPicPr>
          <p:cNvPr id="23" name="Picture 22" descr="DRA50M_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82852" y="1735016"/>
            <a:ext cx="5518428" cy="4736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353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26EF0E-F445-5B40-E0A5-F44878134D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98618" y="156755"/>
            <a:ext cx="8987246" cy="1071154"/>
          </a:xfrm>
        </p:spPr>
        <p:txBody>
          <a:bodyPr>
            <a:normAutofit fontScale="90000"/>
          </a:bodyPr>
          <a:lstStyle/>
          <a:p>
            <a:r>
              <a:rPr lang="en-US" sz="4400" dirty="0" smtClean="0"/>
              <a:t>VARA-FM Station USB Sound Card</a:t>
            </a:r>
            <a:br>
              <a:rPr lang="en-US" sz="4400" dirty="0" smtClean="0"/>
            </a:br>
            <a:r>
              <a:rPr lang="en-US" sz="4400" dirty="0" smtClean="0"/>
              <a:t>Kenwood D-710 Radio Interface Cable:</a:t>
            </a:r>
            <a:endParaRPr lang="en-US" sz="4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F5C570A-5E55-C825-EC9F-DDB4798C51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355" y="110646"/>
            <a:ext cx="1768078" cy="1172497"/>
          </a:xfrm>
          <a:prstGeom prst="rect">
            <a:avLst/>
          </a:prstGeom>
        </p:spPr>
      </p:pic>
      <p:sp>
        <p:nvSpPr>
          <p:cNvPr id="127" name="TextBox 126"/>
          <p:cNvSpPr txBox="1"/>
          <p:nvPr/>
        </p:nvSpPr>
        <p:spPr>
          <a:xfrm>
            <a:off x="11072954" y="6557556"/>
            <a:ext cx="9710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JCN. 1/5/24</a:t>
            </a:r>
            <a:endParaRPr lang="en-US" sz="1000" dirty="0"/>
          </a:p>
        </p:txBody>
      </p:sp>
      <p:pic>
        <p:nvPicPr>
          <p:cNvPr id="7" name="Picture 6" descr="DRA50M_6Pi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04568" y="1371601"/>
            <a:ext cx="7667208" cy="5321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353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26EF0E-F445-5B40-E0A5-F44878134D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98618" y="156755"/>
            <a:ext cx="8987246" cy="1071154"/>
          </a:xfrm>
        </p:spPr>
        <p:txBody>
          <a:bodyPr>
            <a:normAutofit fontScale="90000"/>
          </a:bodyPr>
          <a:lstStyle/>
          <a:p>
            <a:r>
              <a:rPr lang="en-US" sz="4400" dirty="0" smtClean="0"/>
              <a:t>VARA-FM Station USB Sound Card</a:t>
            </a:r>
            <a:br>
              <a:rPr lang="en-US" sz="4400" dirty="0" smtClean="0"/>
            </a:br>
            <a:r>
              <a:rPr lang="en-US" sz="4400" dirty="0" err="1" smtClean="0"/>
              <a:t>Yaesu</a:t>
            </a:r>
            <a:r>
              <a:rPr lang="en-US" sz="4400" dirty="0" smtClean="0"/>
              <a:t> FTM 6000R Radio Interface Cable:</a:t>
            </a:r>
            <a:endParaRPr lang="en-US" sz="4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F5C570A-5E55-C825-EC9F-DDB4798C51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355" y="110646"/>
            <a:ext cx="1768078" cy="1172497"/>
          </a:xfrm>
          <a:prstGeom prst="rect">
            <a:avLst/>
          </a:prstGeom>
        </p:spPr>
      </p:pic>
      <p:sp>
        <p:nvSpPr>
          <p:cNvPr id="127" name="TextBox 126"/>
          <p:cNvSpPr txBox="1"/>
          <p:nvPr/>
        </p:nvSpPr>
        <p:spPr>
          <a:xfrm>
            <a:off x="11072954" y="6557556"/>
            <a:ext cx="9710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JCN. 1/5/24</a:t>
            </a:r>
            <a:endParaRPr lang="en-US" sz="1000" dirty="0"/>
          </a:p>
        </p:txBody>
      </p:sp>
      <p:pic>
        <p:nvPicPr>
          <p:cNvPr id="8" name="Picture 7" descr="DRA50M_6_10Pi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81493" y="1283476"/>
            <a:ext cx="8660682" cy="540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353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26EF0E-F445-5B40-E0A5-F44878134D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20240" y="156755"/>
            <a:ext cx="10110651" cy="718456"/>
          </a:xfrm>
        </p:spPr>
        <p:txBody>
          <a:bodyPr>
            <a:normAutofit fontScale="90000"/>
          </a:bodyPr>
          <a:lstStyle/>
          <a:p>
            <a:r>
              <a:rPr lang="en-US" sz="4400" dirty="0" smtClean="0"/>
              <a:t>	</a:t>
            </a:r>
            <a:r>
              <a:rPr lang="en-US" sz="3600" dirty="0" smtClean="0"/>
              <a:t>EA5HVK VARA Software (Windows Only) Download:</a:t>
            </a:r>
            <a:endParaRPr lang="en-US" sz="3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F5C570A-5E55-C825-EC9F-DDB4798C51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355" y="110646"/>
            <a:ext cx="1768078" cy="1172497"/>
          </a:xfrm>
          <a:prstGeom prst="rect">
            <a:avLst/>
          </a:prstGeom>
        </p:spPr>
      </p:pic>
      <p:sp>
        <p:nvSpPr>
          <p:cNvPr id="127" name="TextBox 126"/>
          <p:cNvSpPr txBox="1"/>
          <p:nvPr/>
        </p:nvSpPr>
        <p:spPr>
          <a:xfrm>
            <a:off x="11072954" y="6557556"/>
            <a:ext cx="9710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JCN. 1/7/24</a:t>
            </a:r>
            <a:endParaRPr lang="en-US" sz="1000" dirty="0"/>
          </a:p>
        </p:txBody>
      </p:sp>
      <p:pic>
        <p:nvPicPr>
          <p:cNvPr id="7" name="Picture 6" descr="EA5HV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29693" y="958889"/>
            <a:ext cx="8370026" cy="5389523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5164183" y="4453281"/>
            <a:ext cx="3287486" cy="274319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>
            <a:stCxn id="9" idx="3"/>
            <a:endCxn id="11" idx="1"/>
          </p:cNvCxnSpPr>
          <p:nvPr/>
        </p:nvCxnSpPr>
        <p:spPr>
          <a:xfrm flipV="1">
            <a:off x="8451669" y="4054547"/>
            <a:ext cx="564626" cy="53589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1826EF0E-F445-5B40-E0A5-F44878134D85}"/>
              </a:ext>
            </a:extLst>
          </p:cNvPr>
          <p:cNvSpPr txBox="1">
            <a:spLocks/>
          </p:cNvSpPr>
          <p:nvPr/>
        </p:nvSpPr>
        <p:spPr>
          <a:xfrm>
            <a:off x="9016295" y="3926541"/>
            <a:ext cx="2588517" cy="25601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This is the “MODEM” Application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182112" y="5028432"/>
            <a:ext cx="3679499" cy="268425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>
            <a:stCxn id="15" idx="3"/>
            <a:endCxn id="17" idx="1"/>
          </p:cNvCxnSpPr>
          <p:nvPr/>
        </p:nvCxnSpPr>
        <p:spPr>
          <a:xfrm flipV="1">
            <a:off x="8861611" y="5107896"/>
            <a:ext cx="172614" cy="54749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xmlns="" id="{1826EF0E-F445-5B40-E0A5-F44878134D85}"/>
              </a:ext>
            </a:extLst>
          </p:cNvPr>
          <p:cNvSpPr txBox="1">
            <a:spLocks/>
          </p:cNvSpPr>
          <p:nvPr/>
        </p:nvSpPr>
        <p:spPr>
          <a:xfrm>
            <a:off x="9034225" y="4979890"/>
            <a:ext cx="2588517" cy="25601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This is the “Operator Interface” Application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53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26EF0E-F445-5B40-E0A5-F44878134D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98618" y="156755"/>
            <a:ext cx="8987246" cy="770708"/>
          </a:xfrm>
        </p:spPr>
        <p:txBody>
          <a:bodyPr>
            <a:normAutofit fontScale="90000"/>
          </a:bodyPr>
          <a:lstStyle/>
          <a:p>
            <a:r>
              <a:rPr lang="en-US" sz="4400" dirty="0" smtClean="0"/>
              <a:t>VARA-FM Software Configuration Example:</a:t>
            </a:r>
            <a:endParaRPr lang="en-US" sz="4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F5C570A-5E55-C825-EC9F-DDB4798C51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355" y="110646"/>
            <a:ext cx="1768078" cy="1172497"/>
          </a:xfrm>
          <a:prstGeom prst="rect">
            <a:avLst/>
          </a:prstGeom>
        </p:spPr>
      </p:pic>
      <p:sp>
        <p:nvSpPr>
          <p:cNvPr id="127" name="TextBox 126"/>
          <p:cNvSpPr txBox="1"/>
          <p:nvPr/>
        </p:nvSpPr>
        <p:spPr>
          <a:xfrm>
            <a:off x="11072954" y="6557556"/>
            <a:ext cx="9710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JCN. 1/5/24</a:t>
            </a:r>
            <a:endParaRPr lang="en-US" sz="1000" dirty="0"/>
          </a:p>
        </p:txBody>
      </p:sp>
      <p:pic>
        <p:nvPicPr>
          <p:cNvPr id="7" name="Picture 6" descr="VaraSetu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31450" y="937962"/>
            <a:ext cx="4822779" cy="5828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353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26EF0E-F445-5B40-E0A5-F44878134D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98618" y="156754"/>
            <a:ext cx="8987246" cy="1214845"/>
          </a:xfrm>
        </p:spPr>
        <p:txBody>
          <a:bodyPr>
            <a:normAutofit fontScale="90000"/>
          </a:bodyPr>
          <a:lstStyle/>
          <a:p>
            <a:r>
              <a:rPr lang="en-US" sz="4400" dirty="0" smtClean="0"/>
              <a:t>VARA-Chat Software Configuration Example:</a:t>
            </a:r>
            <a:endParaRPr lang="en-US" sz="4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F5C570A-5E55-C825-EC9F-DDB4798C51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355" y="110646"/>
            <a:ext cx="1768078" cy="1172497"/>
          </a:xfrm>
          <a:prstGeom prst="rect">
            <a:avLst/>
          </a:prstGeom>
        </p:spPr>
      </p:pic>
      <p:sp>
        <p:nvSpPr>
          <p:cNvPr id="127" name="TextBox 126"/>
          <p:cNvSpPr txBox="1"/>
          <p:nvPr/>
        </p:nvSpPr>
        <p:spPr>
          <a:xfrm>
            <a:off x="11072954" y="6557556"/>
            <a:ext cx="9710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JCN. 1/5/24</a:t>
            </a:r>
            <a:endParaRPr lang="en-US" sz="1000" dirty="0"/>
          </a:p>
        </p:txBody>
      </p:sp>
      <p:pic>
        <p:nvPicPr>
          <p:cNvPr id="7" name="Picture 6" descr="VARAChatSetu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14776" y="1566590"/>
            <a:ext cx="4362450" cy="4848225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892768" y="3500847"/>
            <a:ext cx="2181461" cy="587828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>
            <a:stCxn id="8" idx="3"/>
            <a:endCxn id="10" idx="1"/>
          </p:cNvCxnSpPr>
          <p:nvPr/>
        </p:nvCxnSpPr>
        <p:spPr>
          <a:xfrm flipV="1">
            <a:off x="6074229" y="3328859"/>
            <a:ext cx="2329557" cy="46590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1826EF0E-F445-5B40-E0A5-F44878134D85}"/>
              </a:ext>
            </a:extLst>
          </p:cNvPr>
          <p:cNvSpPr txBox="1">
            <a:spLocks/>
          </p:cNvSpPr>
          <p:nvPr/>
        </p:nvSpPr>
        <p:spPr>
          <a:xfrm>
            <a:off x="8403786" y="3061071"/>
            <a:ext cx="2516799" cy="53557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This is Where Files Sent to You are Stored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53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26EF0E-F445-5B40-E0A5-F44878134D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98618" y="156754"/>
            <a:ext cx="8987246" cy="1214845"/>
          </a:xfrm>
        </p:spPr>
        <p:txBody>
          <a:bodyPr>
            <a:normAutofit fontScale="90000"/>
          </a:bodyPr>
          <a:lstStyle/>
          <a:p>
            <a:r>
              <a:rPr lang="en-US" sz="4400" dirty="0" smtClean="0"/>
              <a:t>VARA-FM Software Configuration Soundcard &amp; PTT Examples:</a:t>
            </a:r>
            <a:endParaRPr lang="en-US" sz="4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F5C570A-5E55-C825-EC9F-DDB4798C51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355" y="110646"/>
            <a:ext cx="1768078" cy="1172497"/>
          </a:xfrm>
          <a:prstGeom prst="rect">
            <a:avLst/>
          </a:prstGeom>
        </p:spPr>
      </p:pic>
      <p:sp>
        <p:nvSpPr>
          <p:cNvPr id="127" name="TextBox 126"/>
          <p:cNvSpPr txBox="1"/>
          <p:nvPr/>
        </p:nvSpPr>
        <p:spPr>
          <a:xfrm>
            <a:off x="11072954" y="6557556"/>
            <a:ext cx="9710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JCN. 1/5/24</a:t>
            </a:r>
            <a:endParaRPr lang="en-US" sz="1000" dirty="0"/>
          </a:p>
        </p:txBody>
      </p:sp>
      <p:pic>
        <p:nvPicPr>
          <p:cNvPr id="8" name="Picture 7" descr="VARA_PT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60190" y="1732872"/>
            <a:ext cx="3333750" cy="3914775"/>
          </a:xfrm>
          <a:prstGeom prst="rect">
            <a:avLst/>
          </a:prstGeom>
        </p:spPr>
      </p:pic>
      <p:pic>
        <p:nvPicPr>
          <p:cNvPr id="9" name="Picture 8" descr="VARASoundcar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1545" y="1681162"/>
            <a:ext cx="4429125" cy="3495675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287342" y="1942013"/>
            <a:ext cx="3135127" cy="1245324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>
            <a:stCxn id="10" idx="3"/>
            <a:endCxn id="12" idx="1"/>
          </p:cNvCxnSpPr>
          <p:nvPr/>
        </p:nvCxnSpPr>
        <p:spPr>
          <a:xfrm flipV="1">
            <a:off x="3422469" y="2275112"/>
            <a:ext cx="1484789" cy="28956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1826EF0E-F445-5B40-E0A5-F44878134D85}"/>
              </a:ext>
            </a:extLst>
          </p:cNvPr>
          <p:cNvSpPr txBox="1">
            <a:spLocks/>
          </p:cNvSpPr>
          <p:nvPr/>
        </p:nvSpPr>
        <p:spPr>
          <a:xfrm>
            <a:off x="4907258" y="2007324"/>
            <a:ext cx="2773702" cy="53557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Since the Radio Interface is a  USB “Soundcard” make sure both these say “USB” 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3461657" y="2643052"/>
            <a:ext cx="927461" cy="544286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>
            <a:stCxn id="21" idx="3"/>
            <a:endCxn id="26" idx="1"/>
          </p:cNvCxnSpPr>
          <p:nvPr/>
        </p:nvCxnSpPr>
        <p:spPr>
          <a:xfrm>
            <a:off x="4389118" y="2915195"/>
            <a:ext cx="670540" cy="41366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itle 1">
            <a:extLst>
              <a:ext uri="{FF2B5EF4-FFF2-40B4-BE49-F238E27FC236}">
                <a16:creationId xmlns:a16="http://schemas.microsoft.com/office/drawing/2014/main" xmlns="" id="{1826EF0E-F445-5B40-E0A5-F44878134D85}"/>
              </a:ext>
            </a:extLst>
          </p:cNvPr>
          <p:cNvSpPr txBox="1">
            <a:spLocks/>
          </p:cNvSpPr>
          <p:nvPr/>
        </p:nvSpPr>
        <p:spPr>
          <a:xfrm>
            <a:off x="5059658" y="3061071"/>
            <a:ext cx="2516799" cy="53557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Radio “Push-To-Talk” is keyed by the Digital Radio Adapter (“Soundcard”)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274320" y="3252651"/>
            <a:ext cx="744583" cy="561703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32"/>
          <p:cNvCxnSpPr>
            <a:stCxn id="32" idx="3"/>
            <a:endCxn id="34" idx="1"/>
          </p:cNvCxnSpPr>
          <p:nvPr/>
        </p:nvCxnSpPr>
        <p:spPr>
          <a:xfrm>
            <a:off x="1018903" y="3533503"/>
            <a:ext cx="3857875" cy="56605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itle 1">
            <a:extLst>
              <a:ext uri="{FF2B5EF4-FFF2-40B4-BE49-F238E27FC236}">
                <a16:creationId xmlns:a16="http://schemas.microsoft.com/office/drawing/2014/main" xmlns="" id="{1826EF0E-F445-5B40-E0A5-F44878134D85}"/>
              </a:ext>
            </a:extLst>
          </p:cNvPr>
          <p:cNvSpPr txBox="1">
            <a:spLocks/>
          </p:cNvSpPr>
          <p:nvPr/>
        </p:nvSpPr>
        <p:spPr>
          <a:xfrm>
            <a:off x="4876778" y="3831770"/>
            <a:ext cx="2773702" cy="53557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You Can Let the VARA-FM Software Set your Transmit Audio Level by Connecting with Another Station. (This is Very Slick!)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53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2141</TotalTime>
  <Words>376</Words>
  <Application>Microsoft Office PowerPoint</Application>
  <PresentationFormat>Custom</PresentationFormat>
  <Paragraphs>51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VARA-FM Station Similarity to SCC Packet:</vt:lpstr>
      <vt:lpstr>SJ EOC VARA-FM Station Recommendations:</vt:lpstr>
      <vt:lpstr>Recommended VARA-FM Station USB Sound Card (“Digital Radio Adapter”):</vt:lpstr>
      <vt:lpstr>VARA-FM Station USB Sound Card Kenwood D-710 Radio Interface Cable:</vt:lpstr>
      <vt:lpstr>VARA-FM Station USB Sound Card Yaesu FTM 6000R Radio Interface Cable:</vt:lpstr>
      <vt:lpstr> EA5HVK VARA Software (Windows Only) Download:</vt:lpstr>
      <vt:lpstr>VARA-FM Software Configuration Example:</vt:lpstr>
      <vt:lpstr>VARA-Chat Software Configuration Example:</vt:lpstr>
      <vt:lpstr>VARA-FM Software Configuration Soundcard &amp; PTT Examples:</vt:lpstr>
      <vt:lpstr>VARA-FM Software Ping &amp; Connect Examples:</vt:lpstr>
      <vt:lpstr>VARA-FM Software Ping &amp; AutoTune Results:</vt:lpstr>
      <vt:lpstr>VARA Chat File Transfer Results:</vt:lpstr>
      <vt:lpstr>How to Use VARA: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SJ CERT GMRS RADIO APPLICATION MATRIX</dc:title>
  <dc:creator>John Nourse</dc:creator>
  <cp:lastModifiedBy>JohnN</cp:lastModifiedBy>
  <cp:revision>224</cp:revision>
  <dcterms:created xsi:type="dcterms:W3CDTF">2023-08-20T05:01:41Z</dcterms:created>
  <dcterms:modified xsi:type="dcterms:W3CDTF">2024-01-10T18:34:56Z</dcterms:modified>
</cp:coreProperties>
</file>