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5"/>
  </p:notesMasterIdLst>
  <p:handoutMasterIdLst>
    <p:handoutMasterId r:id="rId46"/>
  </p:handoutMasterIdLst>
  <p:sldIdLst>
    <p:sldId id="554" r:id="rId5"/>
    <p:sldId id="506" r:id="rId6"/>
    <p:sldId id="529" r:id="rId7"/>
    <p:sldId id="553" r:id="rId8"/>
    <p:sldId id="505" r:id="rId9"/>
    <p:sldId id="539" r:id="rId10"/>
    <p:sldId id="548" r:id="rId11"/>
    <p:sldId id="540" r:id="rId12"/>
    <p:sldId id="541" r:id="rId13"/>
    <p:sldId id="542" r:id="rId14"/>
    <p:sldId id="356" r:id="rId15"/>
    <p:sldId id="522" r:id="rId16"/>
    <p:sldId id="360" r:id="rId17"/>
    <p:sldId id="547" r:id="rId18"/>
    <p:sldId id="503" r:id="rId19"/>
    <p:sldId id="525" r:id="rId20"/>
    <p:sldId id="523" r:id="rId21"/>
    <p:sldId id="532" r:id="rId22"/>
    <p:sldId id="533" r:id="rId23"/>
    <p:sldId id="507" r:id="rId24"/>
    <p:sldId id="549" r:id="rId25"/>
    <p:sldId id="441" r:id="rId26"/>
    <p:sldId id="443" r:id="rId27"/>
    <p:sldId id="445" r:id="rId28"/>
    <p:sldId id="555" r:id="rId29"/>
    <p:sldId id="557" r:id="rId30"/>
    <p:sldId id="550" r:id="rId31"/>
    <p:sldId id="551" r:id="rId32"/>
    <p:sldId id="508" r:id="rId33"/>
    <p:sldId id="511" r:id="rId34"/>
    <p:sldId id="521" r:id="rId35"/>
    <p:sldId id="556" r:id="rId36"/>
    <p:sldId id="558" r:id="rId37"/>
    <p:sldId id="527" r:id="rId38"/>
    <p:sldId id="528" r:id="rId39"/>
    <p:sldId id="534" r:id="rId40"/>
    <p:sldId id="546" r:id="rId41"/>
    <p:sldId id="545" r:id="rId42"/>
    <p:sldId id="530" r:id="rId43"/>
    <p:sldId id="552" r:id="rId44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1719C"/>
    <a:srgbClr val="FF00FF"/>
    <a:srgbClr val="9F3FDF"/>
    <a:srgbClr val="FF001F"/>
    <a:srgbClr val="FF9F00"/>
    <a:srgbClr val="FF5F00"/>
    <a:srgbClr val="FF9393"/>
    <a:srgbClr val="4472C4"/>
    <a:srgbClr val="957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3" autoAdjust="0"/>
    <p:restoredTop sz="97260" autoAdjust="0"/>
  </p:normalViewPr>
  <p:slideViewPr>
    <p:cSldViewPr snapToGrid="0">
      <p:cViewPr varScale="1">
        <p:scale>
          <a:sx n="150" d="100"/>
          <a:sy n="150" d="100"/>
        </p:scale>
        <p:origin x="840" y="72"/>
      </p:cViewPr>
      <p:guideLst>
        <p:guide orient="horz" pos="3120"/>
        <p:guide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6B41A-D625-40D4-987E-2A03AEBE4213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1EBC3-0C28-469D-8D85-C8F85BBC2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82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653E0-DE9C-4E98-A1D7-AC1D43DCCF4D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BDD2E-0D8A-416A-AEBA-FA1E63082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7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53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1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5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01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05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8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0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9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72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2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87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18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DD2E-0D8A-416A-AEBA-FA1E630828D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D1120-CE9F-4500-83E0-1F4FCFEA5BED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7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4938-2FDD-4F16-BE2E-0248AC583B9E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15CB-9C54-484A-93A9-659470AA7FE8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2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483F-E0F8-4B87-AD96-94A90B13336D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8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740B-0A3D-4D87-A0CB-92BB790B1903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622-8505-448C-BC64-E94C78D61FEE}" type="datetime1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0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A988-3E18-4639-80F5-096426F2C587}" type="datetime1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1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13F8-4C91-4F21-876F-024CCD8A4D92}" type="datetime1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1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1F7-CC69-475E-8073-7F074D1BE499}" type="datetime1">
              <a:rPr lang="en-US" smtClean="0"/>
              <a:t>3/11/2019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A315-D25B-4506-B168-DE8C531FF8AE}" type="datetime1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5102-10C3-4D58-A46D-A7E8B995164E}" type="datetime1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475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2991"/>
            <a:ext cx="2057400" cy="22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AA534-1AB7-4220-A543-D4AAA5E92181}" type="datetime1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622991"/>
            <a:ext cx="3086100" cy="22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622991"/>
            <a:ext cx="2057400" cy="235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3887C-7E2E-41A2-8D87-97D0BCDE3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9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clipart.nicubunu.ro/?gallery=computers" TargetMode="External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emf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jpeg"/><Relationship Id="rId3" Type="http://schemas.openxmlformats.org/officeDocument/2006/relationships/image" Target="../media/image8.jp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30.jpeg"/><Relationship Id="rId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B453CF-C596-4491-8FEA-C1B82491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59467"/>
            <a:ext cx="7772400" cy="2421466"/>
          </a:xfrm>
        </p:spPr>
        <p:txBody>
          <a:bodyPr/>
          <a:lstStyle/>
          <a:p>
            <a:r>
              <a:rPr lang="en-US" dirty="0"/>
              <a:t>Amateur Radio for</a:t>
            </a:r>
            <a:br>
              <a:rPr lang="en-US" dirty="0"/>
            </a:br>
            <a:r>
              <a:rPr lang="en-US" dirty="0"/>
              <a:t>Emergency Managers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896E31-BA32-4710-9611-E9CDEAAB7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1866" y="4417233"/>
            <a:ext cx="4677836" cy="1276350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Santa Clara County ARES/RACES</a:t>
            </a:r>
          </a:p>
          <a:p>
            <a:pPr algn="l"/>
            <a:r>
              <a:rPr lang="en-US" sz="1800" dirty="0"/>
              <a:t>Michael Fox, N6MEF, RACES Chief Radio Officer</a:t>
            </a:r>
          </a:p>
          <a:p>
            <a:pPr algn="l"/>
            <a:r>
              <a:rPr lang="en-US" sz="1800" dirty="0"/>
              <a:t>Revised:  11-Mar-2019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34DC2-E9BD-453D-BE61-A8A93EA0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6" descr="races_fem">
            <a:extLst>
              <a:ext uri="{FF2B5EF4-FFF2-40B4-BE49-F238E27FC236}">
                <a16:creationId xmlns:a16="http://schemas.microsoft.com/office/drawing/2014/main" id="{D656B887-260F-4108-B260-57075808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6550"/>
            <a:ext cx="15684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res-color">
            <a:extLst>
              <a:ext uri="{FF2B5EF4-FFF2-40B4-BE49-F238E27FC236}">
                <a16:creationId xmlns:a16="http://schemas.microsoft.com/office/drawing/2014/main" id="{0D129E08-CEF5-41B7-9843-395E1F26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4788"/>
            <a:ext cx="1752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antaclara_county_seal_n7829">
            <a:extLst>
              <a:ext uri="{FF2B5EF4-FFF2-40B4-BE49-F238E27FC236}">
                <a16:creationId xmlns:a16="http://schemas.microsoft.com/office/drawing/2014/main" id="{E0DBB0F8-F176-40D5-8E7D-031D98DE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9" y="4417233"/>
            <a:ext cx="1276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03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Amateur Radio Can Help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53296-D0DC-421C-A4F5-6F005351B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59750" cy="4351338"/>
          </a:xfrm>
        </p:spPr>
        <p:txBody>
          <a:bodyPr/>
          <a:lstStyle/>
          <a:p>
            <a:r>
              <a:rPr lang="en-US" dirty="0"/>
              <a:t>When communications at a field site doesn’t normally exist …</a:t>
            </a:r>
          </a:p>
          <a:p>
            <a:r>
              <a:rPr lang="en-US" dirty="0"/>
              <a:t>Or, when existing systems are degraded or disabled …</a:t>
            </a:r>
          </a:p>
          <a:p>
            <a:r>
              <a:rPr lang="en-US" dirty="0"/>
              <a:t>Amateur radio doesn’t replace these systems</a:t>
            </a:r>
          </a:p>
          <a:p>
            <a:r>
              <a:rPr lang="en-US" dirty="0"/>
              <a:t>But it can help fill in some of the gaps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3A9D920C-0C5B-4F92-A923-77DB49300371}"/>
              </a:ext>
            </a:extLst>
          </p:cNvPr>
          <p:cNvSpPr/>
          <p:nvPr/>
        </p:nvSpPr>
        <p:spPr>
          <a:xfrm>
            <a:off x="1659590" y="5365894"/>
            <a:ext cx="287215" cy="492369"/>
          </a:xfrm>
          <a:prstGeom prst="rightArrow">
            <a:avLst/>
          </a:prstGeom>
          <a:solidFill>
            <a:srgbClr val="5B9BD5">
              <a:alpha val="2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5EE885CE-0FA3-4FE8-B28F-03BE66184BD3}"/>
              </a:ext>
            </a:extLst>
          </p:cNvPr>
          <p:cNvSpPr/>
          <p:nvPr/>
        </p:nvSpPr>
        <p:spPr>
          <a:xfrm>
            <a:off x="3491996" y="5178200"/>
            <a:ext cx="287215" cy="492369"/>
          </a:xfrm>
          <a:prstGeom prst="rightArrow">
            <a:avLst/>
          </a:prstGeom>
          <a:solidFill>
            <a:srgbClr val="5B9BD5">
              <a:alpha val="2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763C8B7C-01AA-4B16-9595-C7FB695D98E9}"/>
              </a:ext>
            </a:extLst>
          </p:cNvPr>
          <p:cNvSpPr/>
          <p:nvPr/>
        </p:nvSpPr>
        <p:spPr>
          <a:xfrm>
            <a:off x="5324402" y="4964325"/>
            <a:ext cx="287215" cy="492369"/>
          </a:xfrm>
          <a:prstGeom prst="rightArrow">
            <a:avLst/>
          </a:prstGeom>
          <a:solidFill>
            <a:srgbClr val="5B9BD5">
              <a:alpha val="2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37B3EBCD-0056-4161-828F-798E718BC872}"/>
              </a:ext>
            </a:extLst>
          </p:cNvPr>
          <p:cNvSpPr/>
          <p:nvPr/>
        </p:nvSpPr>
        <p:spPr>
          <a:xfrm>
            <a:off x="7169949" y="4684962"/>
            <a:ext cx="287215" cy="492369"/>
          </a:xfrm>
          <a:prstGeom prst="rightArrow">
            <a:avLst/>
          </a:prstGeom>
          <a:solidFill>
            <a:srgbClr val="5B9BD5">
              <a:alpha val="2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2184DC-459C-4458-9617-E76F8A457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534">
            <a:off x="1338809" y="5483306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BF8376-0F88-43A9-8E93-C4DCD0EE7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534">
            <a:off x="3149375" y="5316132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6F02EB-CA52-4B4A-8033-5D27DDCAA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534">
            <a:off x="5003355" y="5082060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5B1D65-1B50-40EB-95D1-C20654F37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534">
            <a:off x="6831842" y="4814485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95AE2-5392-48BA-BF28-9311841F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7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495A-FD6F-426B-906B-79FB3A56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Amateur Radio Provides</a:t>
            </a:r>
            <a:br>
              <a:rPr lang="en-US" dirty="0"/>
            </a:br>
            <a:r>
              <a:rPr lang="en-US" dirty="0"/>
              <a:t>Voice </a:t>
            </a:r>
            <a:r>
              <a:rPr lang="en-US" u="sng" dirty="0"/>
              <a:t>AND</a:t>
            </a:r>
            <a:r>
              <a:rPr lang="en-US" dirty="0"/>
              <a:t> Data Communications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054B7-4722-4929-9C88-4F84F7B4B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503" y="2857508"/>
            <a:ext cx="3686836" cy="25829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90FEBF-378D-44CD-AEDD-E0D197DD347C}"/>
              </a:ext>
            </a:extLst>
          </p:cNvPr>
          <p:cNvSpPr txBox="1"/>
          <p:nvPr/>
        </p:nvSpPr>
        <p:spPr>
          <a:xfrm>
            <a:off x="448732" y="1854087"/>
            <a:ext cx="377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most people think of “amateur radio”, they think of voice communications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A1CD21-5F53-4CD6-A092-4363EE2C8F91}"/>
              </a:ext>
            </a:extLst>
          </p:cNvPr>
          <p:cNvSpPr txBox="1"/>
          <p:nvPr/>
        </p:nvSpPr>
        <p:spPr>
          <a:xfrm>
            <a:off x="4828515" y="1854087"/>
            <a:ext cx="361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Today, we use a mixture of voice and data communications …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434BA0-B723-4C74-9202-286AA576F5BD}"/>
              </a:ext>
            </a:extLst>
          </p:cNvPr>
          <p:cNvSpPr txBox="1"/>
          <p:nvPr/>
        </p:nvSpPr>
        <p:spPr>
          <a:xfrm>
            <a:off x="935501" y="5711477"/>
            <a:ext cx="7272997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Santa Clara County, we leverage data communications for increased speed, accuracy and alignment with served agency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FE68B-D535-4C3D-861A-B71A38837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2857507"/>
            <a:ext cx="3736592" cy="25829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A6035-053F-48F1-9B36-39AC930F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D4B50-BF4E-497F-B809-73A1EA321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“When All Else Fails”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E14F5-0A98-4038-903F-A257FE927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7" y="1825625"/>
            <a:ext cx="860473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2016 Loma Fire</a:t>
            </a:r>
          </a:p>
          <a:p>
            <a:pPr lvl="1"/>
            <a:r>
              <a:rPr lang="en-US" dirty="0"/>
              <a:t>Commercial power failed</a:t>
            </a:r>
          </a:p>
          <a:p>
            <a:pPr lvl="1"/>
            <a:r>
              <a:rPr lang="en-US" dirty="0"/>
              <a:t>Generator at radio site failed</a:t>
            </a:r>
          </a:p>
          <a:p>
            <a:pPr lvl="1"/>
            <a:r>
              <a:rPr lang="en-US" dirty="0"/>
              <a:t>Roads closed; no access to bring backup generator</a:t>
            </a:r>
          </a:p>
          <a:p>
            <a:pPr lvl="1"/>
            <a:r>
              <a:rPr lang="en-US" dirty="0"/>
              <a:t>Internet service provider networks failed</a:t>
            </a:r>
          </a:p>
          <a:p>
            <a:pPr lvl="1"/>
            <a:r>
              <a:rPr lang="en-US" dirty="0"/>
              <a:t>Most private communications systems failed</a:t>
            </a:r>
          </a:p>
          <a:p>
            <a:endParaRPr lang="en-US" dirty="0"/>
          </a:p>
          <a:p>
            <a:r>
              <a:rPr lang="en-US" dirty="0"/>
              <a:t>Santa Clara County ARES/RACES network continued to run</a:t>
            </a:r>
          </a:p>
          <a:p>
            <a:pPr lvl="1"/>
            <a:r>
              <a:rPr lang="en-US" dirty="0"/>
              <a:t>Provided temp, humidity, smoke sensor info to other site tenants</a:t>
            </a:r>
          </a:p>
          <a:p>
            <a:pPr lvl="1"/>
            <a:r>
              <a:rPr lang="en-US" dirty="0"/>
              <a:t>Used to send/receive Internet email while ISP networks were down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D9E9F-88A4-4105-8AB6-B0AA49A5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E1FB-7A7E-432C-B45A-DD5031DA2247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940A22-0918-4D54-8D5F-CFF3D17669EE}"/>
              </a:ext>
            </a:extLst>
          </p:cNvPr>
          <p:cNvGrpSpPr/>
          <p:nvPr/>
        </p:nvGrpSpPr>
        <p:grpSpPr>
          <a:xfrm>
            <a:off x="5641575" y="143833"/>
            <a:ext cx="3352376" cy="2438653"/>
            <a:chOff x="1195421" y="4834893"/>
            <a:chExt cx="2411219" cy="177352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746B7F-FE59-4D48-BA93-EDF155414DDC}"/>
                </a:ext>
              </a:extLst>
            </p:cNvPr>
            <p:cNvGrpSpPr/>
            <p:nvPr/>
          </p:nvGrpSpPr>
          <p:grpSpPr>
            <a:xfrm>
              <a:off x="1195421" y="4850711"/>
              <a:ext cx="2411219" cy="1757706"/>
              <a:chOff x="910716" y="4391025"/>
              <a:chExt cx="2689734" cy="21621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9" name="Picture 2" descr="https://lh3.googleusercontent.com/JWcDrzGcwPttBLGCQe_vxSsIiCVMmQcVcxFU2ydw7JhdCWzcQeLBzXOgOIpeSN5FjuOltdJKVJmHcw=w278-h227-no">
                <a:extLst>
                  <a:ext uri="{FF2B5EF4-FFF2-40B4-BE49-F238E27FC236}">
                    <a16:creationId xmlns:a16="http://schemas.microsoft.com/office/drawing/2014/main" id="{62F61F8A-9247-4ACD-970C-6AF91D02D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2500" y="4391025"/>
                <a:ext cx="2647950" cy="21621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B3842C-6190-4B55-9FF7-3711B72FBAFC}"/>
                  </a:ext>
                </a:extLst>
              </p:cNvPr>
              <p:cNvSpPr txBox="1"/>
              <p:nvPr/>
            </p:nvSpPr>
            <p:spPr>
              <a:xfrm>
                <a:off x="910716" y="6340839"/>
                <a:ext cx="672858" cy="2123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Source:  NBC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928968-6943-4671-99AA-1C70E049491C}"/>
                </a:ext>
              </a:extLst>
            </p:cNvPr>
            <p:cNvSpPr txBox="1"/>
            <p:nvPr/>
          </p:nvSpPr>
          <p:spPr>
            <a:xfrm>
              <a:off x="1761517" y="4834893"/>
              <a:ext cx="1316483" cy="1942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Crystal Peak – North Tower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0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8B61-E282-4850-8613-984BC69F2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Wine Country Fires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06AA-E736-4825-831F-3E53B435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E1FB-7A7E-432C-B45A-DD5031DA2247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611DA-837B-4EB9-AE37-216225738274}"/>
              </a:ext>
            </a:extLst>
          </p:cNvPr>
          <p:cNvSpPr txBox="1"/>
          <p:nvPr/>
        </p:nvSpPr>
        <p:spPr>
          <a:xfrm>
            <a:off x="315937" y="1708679"/>
            <a:ext cx="7099276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/>
              <a:t>Mendocino: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Fire destroyed AT&amp;T cable between Ukiah and Willits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Loss of E-911, cellular, landline, cable and most broadband services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Cash only; no ATM machines, credit card readers, …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Sheriff Allman:  relying on amateur radio for hospital communications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7A04D-BE2C-4022-99AD-9DA525BCC98C}"/>
              </a:ext>
            </a:extLst>
          </p:cNvPr>
          <p:cNvSpPr txBox="1"/>
          <p:nvPr/>
        </p:nvSpPr>
        <p:spPr>
          <a:xfrm>
            <a:off x="2765548" y="3486741"/>
            <a:ext cx="6006978" cy="1315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/>
              <a:t>In Napa and Sonoma: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Electrical service cut off during initial wind storm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Widespread loss of cell service and other communications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Loss of communications at hospitals, shelters, …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4D38FC-4D36-4F28-B73E-10B10D857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006087"/>
            <a:ext cx="7855414" cy="147703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Amateur Radio Response:</a:t>
            </a:r>
          </a:p>
          <a:p>
            <a:r>
              <a:rPr lang="en-US" sz="1800" dirty="0"/>
              <a:t>Local radio amateurs deployed to EOCs, medical centers, nursing homes, Red Cross shelters, high schools, …</a:t>
            </a:r>
          </a:p>
          <a:p>
            <a:r>
              <a:rPr lang="en-US" sz="1800" dirty="0"/>
              <a:t>Coordinated delivery of food, bedding, shelter supplies, donations</a:t>
            </a:r>
          </a:p>
        </p:txBody>
      </p:sp>
    </p:spTree>
    <p:extLst>
      <p:ext uri="{BB962C8B-B14F-4D97-AF65-F5344CB8AC3E}">
        <p14:creationId xmlns:p14="http://schemas.microsoft.com/office/powerpoint/2010/main" val="10132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815A-1793-4CE5-9EA5-180812F1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Amateur Radio in EOC Operations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3B90-E8FD-4F5A-8D06-509C2830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685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Amateur Radio can help: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Communications</a:t>
            </a:r>
          </a:p>
          <a:p>
            <a:pPr lvl="1"/>
            <a:r>
              <a:rPr lang="en-US" dirty="0"/>
              <a:t>Create the capability where it don’t normally exist</a:t>
            </a:r>
          </a:p>
          <a:p>
            <a:pPr lvl="1"/>
            <a:r>
              <a:rPr lang="en-US" dirty="0"/>
              <a:t>Provide backup capability where existing systems have failed</a:t>
            </a:r>
          </a:p>
          <a:p>
            <a:endParaRPr lang="en-US" dirty="0"/>
          </a:p>
          <a:p>
            <a:r>
              <a:rPr lang="en-US" dirty="0"/>
              <a:t>Information collection and dissemination</a:t>
            </a:r>
          </a:p>
        </p:txBody>
      </p:sp>
      <p:pic>
        <p:nvPicPr>
          <p:cNvPr id="4" name="Picture 2" descr="Image result for eoc">
            <a:extLst>
              <a:ext uri="{FF2B5EF4-FFF2-40B4-BE49-F238E27FC236}">
                <a16:creationId xmlns:a16="http://schemas.microsoft.com/office/drawing/2014/main" id="{82E9AE35-E345-400B-A1F9-5C2187DB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34809" b="-1"/>
          <a:stretch/>
        </p:blipFill>
        <p:spPr bwMode="auto">
          <a:xfrm>
            <a:off x="5691447" y="1690689"/>
            <a:ext cx="3059761" cy="465855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AC24A-1637-4FDC-A32D-F44803B2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89C49F-1F24-435E-876B-165C9DEB071B}"/>
              </a:ext>
            </a:extLst>
          </p:cNvPr>
          <p:cNvSpPr/>
          <p:nvPr/>
        </p:nvSpPr>
        <p:spPr>
          <a:xfrm>
            <a:off x="534440" y="5186946"/>
            <a:ext cx="5010782" cy="107483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Collection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976E9A-0F64-4BB3-98C2-F115383FD2F8}"/>
              </a:ext>
            </a:extLst>
          </p:cNvPr>
          <p:cNvSpPr txBox="1"/>
          <p:nvPr/>
        </p:nvSpPr>
        <p:spPr>
          <a:xfrm>
            <a:off x="501964" y="1947808"/>
            <a:ext cx="273045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Information needs to be collected from places that lack communications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1D86DF-D509-4478-9504-0FDAAA72E665}"/>
              </a:ext>
            </a:extLst>
          </p:cNvPr>
          <p:cNvGrpSpPr/>
          <p:nvPr/>
        </p:nvGrpSpPr>
        <p:grpSpPr>
          <a:xfrm>
            <a:off x="313006" y="4347752"/>
            <a:ext cx="8517986" cy="2246769"/>
            <a:chOff x="258401" y="4506828"/>
            <a:chExt cx="8517986" cy="224676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8AFE85D-5631-4F8E-85EA-39515133C444}"/>
                </a:ext>
              </a:extLst>
            </p:cNvPr>
            <p:cNvSpPr txBox="1"/>
            <p:nvPr/>
          </p:nvSpPr>
          <p:spPr>
            <a:xfrm>
              <a:off x="3891107" y="4506828"/>
              <a:ext cx="4885280" cy="22467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Amateur Radio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Can provide communications at schools, shelters, hospitals, neighborhoods and for groups such as CERT, Red Cross, CADRE, and others. 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Report on situation, collect status, make requests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2E42F2-04AE-4151-A721-ED60E0E69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01" y="4506829"/>
              <a:ext cx="3370153" cy="224676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647D82-42C9-4E35-B361-F2422EACAACE}"/>
              </a:ext>
            </a:extLst>
          </p:cNvPr>
          <p:cNvSpPr/>
          <p:nvPr/>
        </p:nvSpPr>
        <p:spPr>
          <a:xfrm>
            <a:off x="5164023" y="2385238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C40D8-E117-4AF1-B4D0-52A648B8EEFF}"/>
              </a:ext>
            </a:extLst>
          </p:cNvPr>
          <p:cNvSpPr/>
          <p:nvPr/>
        </p:nvSpPr>
        <p:spPr>
          <a:xfrm>
            <a:off x="6989594" y="2385238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5559730" y="2073563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7355098" y="2067224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791022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3754811" y="206722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558E9-E3F6-4988-8716-14143796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0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D950-0F7F-471A-81E8-A33359B4B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Earthquake Damage Reports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8B38FB7-7250-4604-BCEA-9EFEB16AE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D19548-B289-49FF-9CDC-A5E94225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7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Earthquake Damage Reports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647D82-42C9-4E35-B361-F2422EACAACE}"/>
              </a:ext>
            </a:extLst>
          </p:cNvPr>
          <p:cNvSpPr/>
          <p:nvPr/>
        </p:nvSpPr>
        <p:spPr>
          <a:xfrm>
            <a:off x="4414634" y="285275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C40D8-E117-4AF1-B4D0-52A648B8EEFF}"/>
              </a:ext>
            </a:extLst>
          </p:cNvPr>
          <p:cNvSpPr/>
          <p:nvPr/>
        </p:nvSpPr>
        <p:spPr>
          <a:xfrm>
            <a:off x="6356590" y="285275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4876878" y="2541077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6818834" y="2534738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791022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EOC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663A1A-428A-4BE8-AD6E-442A830D7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13148" b="5715"/>
          <a:stretch/>
        </p:blipFill>
        <p:spPr>
          <a:xfrm>
            <a:off x="846566" y="2144245"/>
            <a:ext cx="3113542" cy="21339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F1270-F9C4-4EA8-A5BA-DF547CAA7476}"/>
              </a:ext>
            </a:extLst>
          </p:cNvPr>
          <p:cNvSpPr txBox="1"/>
          <p:nvPr/>
        </p:nvSpPr>
        <p:spPr>
          <a:xfrm>
            <a:off x="546559" y="4709485"/>
            <a:ext cx="8050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Santa Clara County amateur radio operators are trained how to send in damage reports using the </a:t>
            </a:r>
            <a:r>
              <a:rPr lang="en-US" sz="2400" b="1" dirty="0"/>
              <a:t>M</a:t>
            </a:r>
            <a:r>
              <a:rPr lang="en-US" sz="2400" dirty="0"/>
              <a:t>odified </a:t>
            </a:r>
            <a:r>
              <a:rPr lang="en-US" sz="2400" b="1" dirty="0"/>
              <a:t>M</a:t>
            </a:r>
            <a:r>
              <a:rPr lang="en-US" sz="2400" dirty="0"/>
              <a:t>ercalli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Quickly establishes a county-wide picture of where and how much damage has occurred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035FF19-D4A9-431D-A0B7-FC542B9200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9"/>
          <a:stretch/>
        </p:blipFill>
        <p:spPr>
          <a:xfrm>
            <a:off x="7522190" y="262383"/>
            <a:ext cx="1496469" cy="13746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9185A-BED5-4D6A-ADB6-FDDE6164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B382C-AC4B-4484-8A80-04F73020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 </a:t>
            </a:r>
            <a:br>
              <a:rPr lang="en-US" dirty="0"/>
            </a:br>
            <a:r>
              <a:rPr lang="en-US" dirty="0"/>
              <a:t>Schools / Local EOC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6F52F-8B5E-4EC9-8806-F513E7D0B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2EF00B-5B73-493F-86CD-40E61D03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6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DCFB47-2FCE-4A16-85F5-D928880DDFBB}"/>
              </a:ext>
            </a:extLst>
          </p:cNvPr>
          <p:cNvSpPr/>
          <p:nvPr/>
        </p:nvSpPr>
        <p:spPr>
          <a:xfrm>
            <a:off x="3352796" y="49613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DF55D5-C737-413B-AD86-4603C187D1C0}"/>
              </a:ext>
            </a:extLst>
          </p:cNvPr>
          <p:cNvSpPr/>
          <p:nvPr/>
        </p:nvSpPr>
        <p:spPr>
          <a:xfrm>
            <a:off x="448264" y="5544576"/>
            <a:ext cx="1120068" cy="66842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F35879-931A-41C7-96B6-A6FF5943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Schools / Local EOC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DE88EC-B7C1-4E14-8AA4-969369B8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Schools report to school district; school districts report to city EOC</a:t>
            </a:r>
          </a:p>
          <a:p>
            <a:pPr lvl="1"/>
            <a:r>
              <a:rPr lang="en-US" dirty="0"/>
              <a:t>Status (damage, injuries, …), resource requests, H&amp;W</a:t>
            </a:r>
          </a:p>
          <a:p>
            <a:r>
              <a:rPr lang="en-US" dirty="0"/>
              <a:t>Amateur Radio:</a:t>
            </a:r>
          </a:p>
          <a:p>
            <a:pPr lvl="1"/>
            <a:r>
              <a:rPr lang="en-US" dirty="0"/>
              <a:t>School districts to city EOC  (primary or backup)</a:t>
            </a:r>
          </a:p>
          <a:p>
            <a:pPr lvl="1"/>
            <a:r>
              <a:rPr lang="en-US" dirty="0"/>
              <a:t>Schools to school districts  (backup)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A363B1-C676-46AF-83E5-849230C5B8FE}"/>
              </a:ext>
            </a:extLst>
          </p:cNvPr>
          <p:cNvSpPr/>
          <p:nvPr/>
        </p:nvSpPr>
        <p:spPr>
          <a:xfrm>
            <a:off x="7337272" y="4656595"/>
            <a:ext cx="1457589" cy="162014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F72E09-E0BC-4223-A93E-A0EEA437B630}"/>
              </a:ext>
            </a:extLst>
          </p:cNvPr>
          <p:cNvSpPr/>
          <p:nvPr/>
        </p:nvSpPr>
        <p:spPr>
          <a:xfrm>
            <a:off x="7450754" y="5353399"/>
            <a:ext cx="1222187" cy="8429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Amateur</a:t>
            </a:r>
            <a:br>
              <a:rPr lang="en-US" dirty="0"/>
            </a:br>
            <a:r>
              <a:rPr lang="en-US" dirty="0"/>
              <a:t>Radio</a:t>
            </a:r>
            <a:br>
              <a:rPr lang="en-US" dirty="0"/>
            </a:br>
            <a:r>
              <a:rPr lang="en-US" dirty="0"/>
              <a:t>Operator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F6FA4-E35C-4A6A-8978-3D8F0E0051E6}"/>
              </a:ext>
            </a:extLst>
          </p:cNvPr>
          <p:cNvSpPr txBox="1"/>
          <p:nvPr/>
        </p:nvSpPr>
        <p:spPr>
          <a:xfrm>
            <a:off x="7755930" y="4810483"/>
            <a:ext cx="611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EOC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B991AC-D39C-46BB-895F-0ABE270DB588}"/>
              </a:ext>
            </a:extLst>
          </p:cNvPr>
          <p:cNvSpPr/>
          <p:nvPr/>
        </p:nvSpPr>
        <p:spPr>
          <a:xfrm>
            <a:off x="295864" y="5392176"/>
            <a:ext cx="1120068" cy="66842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2ED26F-0CF1-41C7-828A-6D2F9887E76B}"/>
              </a:ext>
            </a:extLst>
          </p:cNvPr>
          <p:cNvSpPr/>
          <p:nvPr/>
        </p:nvSpPr>
        <p:spPr>
          <a:xfrm>
            <a:off x="361900" y="5152188"/>
            <a:ext cx="1120068" cy="66842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Schools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F2D7B1-C739-405D-B9C6-6FEAD235DF9C}"/>
              </a:ext>
            </a:extLst>
          </p:cNvPr>
          <p:cNvSpPr/>
          <p:nvPr/>
        </p:nvSpPr>
        <p:spPr>
          <a:xfrm>
            <a:off x="3228106" y="48089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385F97-927F-4464-8CC8-08800AC836FC}"/>
              </a:ext>
            </a:extLst>
          </p:cNvPr>
          <p:cNvSpPr/>
          <p:nvPr/>
        </p:nvSpPr>
        <p:spPr>
          <a:xfrm>
            <a:off x="3075703" y="46565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E7BB0-3610-412A-A735-125F9B81F767}"/>
              </a:ext>
            </a:extLst>
          </p:cNvPr>
          <p:cNvSpPr txBox="1"/>
          <p:nvPr/>
        </p:nvSpPr>
        <p:spPr>
          <a:xfrm>
            <a:off x="3596728" y="4656595"/>
            <a:ext cx="167898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School District</a:t>
            </a:r>
          </a:p>
          <a:p>
            <a:pPr algn="ctr"/>
            <a:r>
              <a:rPr lang="en-US" sz="2000" dirty="0"/>
              <a:t>Office(s)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D11250-D0F9-4B71-B88F-5760DCA2384E}"/>
              </a:ext>
            </a:extLst>
          </p:cNvPr>
          <p:cNvSpPr/>
          <p:nvPr/>
        </p:nvSpPr>
        <p:spPr>
          <a:xfrm>
            <a:off x="3192081" y="5353401"/>
            <a:ext cx="1155467" cy="84296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School</a:t>
            </a:r>
          </a:p>
          <a:p>
            <a:pPr algn="ctr"/>
            <a:r>
              <a:rPr lang="en-US" dirty="0"/>
              <a:t>District</a:t>
            </a:r>
          </a:p>
          <a:p>
            <a:pPr algn="ctr"/>
            <a:r>
              <a:rPr lang="en-US" dirty="0"/>
              <a:t>Operator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04FFB3-A4D0-40A0-9448-95FF1118243F}"/>
              </a:ext>
            </a:extLst>
          </p:cNvPr>
          <p:cNvSpPr/>
          <p:nvPr/>
        </p:nvSpPr>
        <p:spPr>
          <a:xfrm>
            <a:off x="4472239" y="5353400"/>
            <a:ext cx="1222187" cy="84296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Amateur</a:t>
            </a:r>
            <a:br>
              <a:rPr lang="en-US" dirty="0"/>
            </a:br>
            <a:r>
              <a:rPr lang="en-US" dirty="0"/>
              <a:t>Radio</a:t>
            </a:r>
          </a:p>
          <a:p>
            <a:pPr algn="ctr"/>
            <a:r>
              <a:rPr lang="en-US" dirty="0"/>
              <a:t>Operator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049C88-4371-4BDE-98AC-65420EA0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1924">
            <a:off x="5971157" y="5529466"/>
            <a:ext cx="1349155" cy="17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515A0-73F3-4CE0-9550-0186A02D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3893">
            <a:off x="5985718" y="5866307"/>
            <a:ext cx="1349155" cy="17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7A9180-735E-41C1-A991-D42ED582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4749">
            <a:off x="1532528" y="5481901"/>
            <a:ext cx="1554608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05FF-CA5A-48BF-865D-16E5D5BE0AA3}"/>
              </a:ext>
            </a:extLst>
          </p:cNvPr>
          <p:cNvSpPr txBox="1"/>
          <p:nvPr/>
        </p:nvSpPr>
        <p:spPr>
          <a:xfrm>
            <a:off x="1816692" y="4870973"/>
            <a:ext cx="99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Business</a:t>
            </a:r>
          </a:p>
          <a:p>
            <a:pPr algn="ctr"/>
            <a:r>
              <a:rPr lang="en-US" dirty="0"/>
              <a:t>Radio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606DCD-8980-4F36-A5E0-B318760D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7825">
            <a:off x="1506879" y="5807509"/>
            <a:ext cx="1554608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B799B6-827E-4704-974D-86E7FF404A93}"/>
              </a:ext>
            </a:extLst>
          </p:cNvPr>
          <p:cNvSpPr txBox="1"/>
          <p:nvPr/>
        </p:nvSpPr>
        <p:spPr>
          <a:xfrm>
            <a:off x="6158812" y="4870973"/>
            <a:ext cx="10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Amateur</a:t>
            </a:r>
          </a:p>
          <a:p>
            <a:pPr algn="ctr"/>
            <a:r>
              <a:rPr lang="en-US" dirty="0"/>
              <a:t>Radio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0FFCF5-A578-41D4-A325-1E803655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7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E295-6339-4CB4-9B5C-5BD83987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Amateur Radio in Santa Clara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81443-3702-4E3F-91A5-FA3962D15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5" y="1825624"/>
            <a:ext cx="8437410" cy="47610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Santa Clara County</a:t>
            </a:r>
          </a:p>
          <a:p>
            <a:pPr lvl="1"/>
            <a:r>
              <a:rPr lang="en-US" dirty="0"/>
              <a:t>~1.8M people</a:t>
            </a:r>
          </a:p>
          <a:p>
            <a:pPr lvl="1"/>
            <a:r>
              <a:rPr lang="en-US" dirty="0"/>
              <a:t>~ 8,000 amateur radio licenses</a:t>
            </a:r>
          </a:p>
          <a:p>
            <a:pPr lvl="1"/>
            <a:r>
              <a:rPr lang="en-US" dirty="0"/>
              <a:t>Many “eyes and ears”</a:t>
            </a:r>
          </a:p>
          <a:p>
            <a:pPr lvl="1"/>
            <a:r>
              <a:rPr lang="en-US" dirty="0"/>
              <a:t>Most people know someone who</a:t>
            </a:r>
            <a:br>
              <a:rPr lang="en-US" dirty="0"/>
            </a:br>
            <a:r>
              <a:rPr lang="en-US" dirty="0"/>
              <a:t>is an amateur radio operator</a:t>
            </a:r>
          </a:p>
          <a:p>
            <a:pPr lvl="1"/>
            <a:endParaRPr lang="en-US" dirty="0"/>
          </a:p>
          <a:p>
            <a:r>
              <a:rPr lang="en-US" dirty="0"/>
              <a:t>SCCo ARES/RACES</a:t>
            </a:r>
          </a:p>
          <a:p>
            <a:pPr lvl="1"/>
            <a:r>
              <a:rPr lang="en-US" dirty="0"/>
              <a:t>A group within amateur radio focused on emergency comms systems, procedures, equipment</a:t>
            </a:r>
          </a:p>
          <a:p>
            <a:pPr lvl="1"/>
            <a:r>
              <a:rPr lang="en-US" dirty="0"/>
              <a:t>About 350 weekly check-ins</a:t>
            </a:r>
          </a:p>
          <a:p>
            <a:pPr lvl="1"/>
            <a:r>
              <a:rPr lang="en-US" dirty="0"/>
              <a:t>Weekly nets, monthly classes, quarterly drills, public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47B33-416C-4DBB-BE03-01E12B843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8" t="10835" b="6278"/>
          <a:stretch/>
        </p:blipFill>
        <p:spPr>
          <a:xfrm>
            <a:off x="5333996" y="1762315"/>
            <a:ext cx="3456709" cy="258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504F4-A2D3-4611-8350-694D4422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B382C-AC4B-4484-8A80-04F73020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Example:  </a:t>
            </a:r>
            <a:br>
              <a:rPr lang="en-US" sz="5400" dirty="0"/>
            </a:br>
            <a:r>
              <a:rPr lang="en-US" sz="5400" dirty="0"/>
              <a:t>Neighborhoods / Local EOC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6F52F-8B5E-4EC9-8806-F513E7D0B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Mountain View CERT and ARES/RACES (Amateur Radio)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0D453-999E-46FC-AB37-F75239EB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38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DCFB47-2FCE-4A16-85F5-D928880DDFBB}"/>
              </a:ext>
            </a:extLst>
          </p:cNvPr>
          <p:cNvSpPr/>
          <p:nvPr/>
        </p:nvSpPr>
        <p:spPr>
          <a:xfrm>
            <a:off x="3352796" y="49613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DF55D5-C737-413B-AD86-4603C187D1C0}"/>
              </a:ext>
            </a:extLst>
          </p:cNvPr>
          <p:cNvSpPr/>
          <p:nvPr/>
        </p:nvSpPr>
        <p:spPr>
          <a:xfrm>
            <a:off x="566206" y="5544576"/>
            <a:ext cx="1002126" cy="6684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F35879-931A-41C7-96B6-A6FF5943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Example:  Neighborhoods / Local EOC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DE88EC-B7C1-4E14-8AA4-969369B8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Community Emergency Response Teams report to neighborhood command posts; CP reports to city EOC</a:t>
            </a:r>
          </a:p>
          <a:p>
            <a:pPr lvl="1"/>
            <a:r>
              <a:rPr lang="en-US" sz="2000" dirty="0"/>
              <a:t>Damage assessment</a:t>
            </a:r>
          </a:p>
          <a:p>
            <a:r>
              <a:rPr lang="en-US" sz="2400" dirty="0"/>
              <a:t>Amateur Radio:  neighborhood CP to EOC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A363B1-C676-46AF-83E5-849230C5B8FE}"/>
              </a:ext>
            </a:extLst>
          </p:cNvPr>
          <p:cNvSpPr/>
          <p:nvPr/>
        </p:nvSpPr>
        <p:spPr>
          <a:xfrm>
            <a:off x="7337272" y="4656595"/>
            <a:ext cx="1457589" cy="162014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F72E09-E0BC-4223-A93E-A0EEA437B630}"/>
              </a:ext>
            </a:extLst>
          </p:cNvPr>
          <p:cNvSpPr/>
          <p:nvPr/>
        </p:nvSpPr>
        <p:spPr>
          <a:xfrm>
            <a:off x="7450754" y="5389865"/>
            <a:ext cx="1222187" cy="8092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Amateur</a:t>
            </a:r>
            <a:br>
              <a:rPr lang="en-US" dirty="0"/>
            </a:br>
            <a:r>
              <a:rPr lang="en-US" dirty="0"/>
              <a:t>Radio</a:t>
            </a:r>
          </a:p>
          <a:p>
            <a:pPr algn="ctr"/>
            <a:r>
              <a:rPr lang="en-US" dirty="0"/>
              <a:t>Operator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F6FA4-E35C-4A6A-8978-3D8F0E0051E6}"/>
              </a:ext>
            </a:extLst>
          </p:cNvPr>
          <p:cNvSpPr txBox="1"/>
          <p:nvPr/>
        </p:nvSpPr>
        <p:spPr>
          <a:xfrm>
            <a:off x="7755930" y="4810483"/>
            <a:ext cx="611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EOC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B991AC-D39C-46BB-895F-0ABE270DB588}"/>
              </a:ext>
            </a:extLst>
          </p:cNvPr>
          <p:cNvSpPr/>
          <p:nvPr/>
        </p:nvSpPr>
        <p:spPr>
          <a:xfrm>
            <a:off x="413806" y="5392176"/>
            <a:ext cx="1002126" cy="6684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2ED26F-0CF1-41C7-828A-6D2F9887E76B}"/>
              </a:ext>
            </a:extLst>
          </p:cNvPr>
          <p:cNvSpPr/>
          <p:nvPr/>
        </p:nvSpPr>
        <p:spPr>
          <a:xfrm>
            <a:off x="479842" y="5152188"/>
            <a:ext cx="1002126" cy="6684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</a:t>
            </a:r>
          </a:p>
          <a:p>
            <a:pPr algn="ctr"/>
            <a:r>
              <a:rPr lang="en-US" sz="2000" dirty="0"/>
              <a:t>Teams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F2D7B1-C739-405D-B9C6-6FEAD235DF9C}"/>
              </a:ext>
            </a:extLst>
          </p:cNvPr>
          <p:cNvSpPr/>
          <p:nvPr/>
        </p:nvSpPr>
        <p:spPr>
          <a:xfrm>
            <a:off x="3228106" y="48089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385F97-927F-4464-8CC8-08800AC836FC}"/>
              </a:ext>
            </a:extLst>
          </p:cNvPr>
          <p:cNvSpPr/>
          <p:nvPr/>
        </p:nvSpPr>
        <p:spPr>
          <a:xfrm>
            <a:off x="3075703" y="4656595"/>
            <a:ext cx="2721032" cy="1620147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E7BB0-3610-412A-A735-125F9B81F767}"/>
              </a:ext>
            </a:extLst>
          </p:cNvPr>
          <p:cNvSpPr txBox="1"/>
          <p:nvPr/>
        </p:nvSpPr>
        <p:spPr>
          <a:xfrm>
            <a:off x="3050647" y="4656595"/>
            <a:ext cx="277114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Neighborhood</a:t>
            </a:r>
            <a:br>
              <a:rPr lang="en-US" sz="2000" dirty="0"/>
            </a:br>
            <a:r>
              <a:rPr lang="en-US" sz="2000" dirty="0"/>
              <a:t>Incident Command Posts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D11250-D0F9-4B71-B88F-5760DCA2384E}"/>
              </a:ext>
            </a:extLst>
          </p:cNvPr>
          <p:cNvSpPr/>
          <p:nvPr/>
        </p:nvSpPr>
        <p:spPr>
          <a:xfrm>
            <a:off x="3192082" y="5389867"/>
            <a:ext cx="1140276" cy="8092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</a:t>
            </a:r>
          </a:p>
          <a:p>
            <a:pPr algn="ctr"/>
            <a:r>
              <a:rPr lang="en-US" dirty="0"/>
              <a:t>Operator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04FFB3-A4D0-40A0-9448-95FF1118243F}"/>
              </a:ext>
            </a:extLst>
          </p:cNvPr>
          <p:cNvSpPr/>
          <p:nvPr/>
        </p:nvSpPr>
        <p:spPr>
          <a:xfrm>
            <a:off x="4472239" y="5389866"/>
            <a:ext cx="1222187" cy="8092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Amateur</a:t>
            </a:r>
            <a:br>
              <a:rPr lang="en-US" dirty="0"/>
            </a:br>
            <a:r>
              <a:rPr lang="en-US" dirty="0"/>
              <a:t>Radio</a:t>
            </a:r>
          </a:p>
          <a:p>
            <a:pPr algn="ctr"/>
            <a:r>
              <a:rPr lang="en-US" dirty="0"/>
              <a:t>Operator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049C88-4371-4BDE-98AC-65420EA0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1924">
            <a:off x="5971157" y="5529466"/>
            <a:ext cx="1349155" cy="17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515A0-73F3-4CE0-9550-0186A02D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3893">
            <a:off x="5985718" y="5866307"/>
            <a:ext cx="1349155" cy="17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7A9180-735E-41C1-A991-D42ED582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4749">
            <a:off x="1532528" y="5481901"/>
            <a:ext cx="1554608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05FF-CA5A-48BF-865D-16E5D5BE0AA3}"/>
              </a:ext>
            </a:extLst>
          </p:cNvPr>
          <p:cNvSpPr txBox="1"/>
          <p:nvPr/>
        </p:nvSpPr>
        <p:spPr>
          <a:xfrm>
            <a:off x="1612918" y="4870973"/>
            <a:ext cx="1398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FRS or MURS</a:t>
            </a:r>
          </a:p>
          <a:p>
            <a:pPr algn="ctr"/>
            <a:r>
              <a:rPr lang="en-US" dirty="0"/>
              <a:t>Radio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606DCD-8980-4F36-A5E0-B318760D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7825">
            <a:off x="1506879" y="5807509"/>
            <a:ext cx="1554608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B799B6-827E-4704-974D-86E7FF404A93}"/>
              </a:ext>
            </a:extLst>
          </p:cNvPr>
          <p:cNvSpPr txBox="1"/>
          <p:nvPr/>
        </p:nvSpPr>
        <p:spPr>
          <a:xfrm>
            <a:off x="6158812" y="4870973"/>
            <a:ext cx="10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Amateur</a:t>
            </a:r>
          </a:p>
          <a:p>
            <a:pPr algn="ctr"/>
            <a:r>
              <a:rPr lang="en-US" dirty="0"/>
              <a:t>Radio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FD295-D625-4AB5-B72E-6A89270C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7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CERT Collects Neighborhood Data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33952"/>
            <a:ext cx="3200400" cy="2432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4419601"/>
            <a:ext cx="3135312" cy="2079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1025" y="2091652"/>
            <a:ext cx="5540188" cy="41175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F945F-666B-4D6E-A827-5582AE0E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70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6256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Summary Data Ready to Transmit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78" y="1216329"/>
            <a:ext cx="7218708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41A6D6-B4E3-4E96-A41F-8424A509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13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73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Summary Displayed in Mountain View EOC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B298A-31C2-47EF-B15B-2EA619F68D16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9" y="1194971"/>
            <a:ext cx="8191461" cy="5526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843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D8EFA-DD1E-409D-A1BE-6B4FA414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Hospitals, Allied Health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6610C-2855-4677-AD9A-E7D5D11A7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health-specific forms or other messages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86C90-99B8-439B-9B8F-BFD27796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14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Right 34">
            <a:extLst>
              <a:ext uri="{FF2B5EF4-FFF2-40B4-BE49-F238E27FC236}">
                <a16:creationId xmlns:a16="http://schemas.microsoft.com/office/drawing/2014/main" id="{B13CEC1D-076E-45BB-B88E-0FF902827D62}"/>
              </a:ext>
            </a:extLst>
          </p:cNvPr>
          <p:cNvSpPr/>
          <p:nvPr/>
        </p:nvSpPr>
        <p:spPr>
          <a:xfrm>
            <a:off x="2631879" y="4414794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DF55D5-C737-413B-AD86-4603C187D1C0}"/>
              </a:ext>
            </a:extLst>
          </p:cNvPr>
          <p:cNvSpPr/>
          <p:nvPr/>
        </p:nvSpPr>
        <p:spPr>
          <a:xfrm>
            <a:off x="337538" y="4499178"/>
            <a:ext cx="1670554" cy="857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F35879-931A-41C7-96B6-A6FF5943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Hospitals, Allied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DE88EC-B7C1-4E14-8AA4-969369B8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Medical info is reported to MHJOC; municipal issues are reported to the city EOC; OA EOC supports both</a:t>
            </a:r>
          </a:p>
          <a:p>
            <a:pPr lvl="1"/>
            <a:r>
              <a:rPr lang="en-US" sz="2000" dirty="0"/>
              <a:t>Bed status, facility status, resource requests, municipal issues</a:t>
            </a:r>
          </a:p>
          <a:p>
            <a:r>
              <a:rPr lang="en-US" sz="2400" dirty="0"/>
              <a:t>Amateur Radio:</a:t>
            </a:r>
          </a:p>
          <a:p>
            <a:pPr lvl="1"/>
            <a:r>
              <a:rPr lang="en-US" sz="2000" dirty="0"/>
              <a:t>Hospital to (MHJOC or City EOC) to OA EOC</a:t>
            </a:r>
          </a:p>
          <a:p>
            <a:pPr lvl="1"/>
            <a:r>
              <a:rPr lang="en-US" sz="2000" dirty="0"/>
              <a:t>Support for Allied Health facilities is new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DCA859-844C-4BD6-A464-68E727C0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B991AC-D39C-46BB-895F-0ABE270DB588}"/>
              </a:ext>
            </a:extLst>
          </p:cNvPr>
          <p:cNvSpPr/>
          <p:nvPr/>
        </p:nvSpPr>
        <p:spPr>
          <a:xfrm>
            <a:off x="185138" y="4389554"/>
            <a:ext cx="1670554" cy="857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2ED26F-0CF1-41C7-828A-6D2F9887E76B}"/>
              </a:ext>
            </a:extLst>
          </p:cNvPr>
          <p:cNvSpPr/>
          <p:nvPr/>
        </p:nvSpPr>
        <p:spPr>
          <a:xfrm>
            <a:off x="251174" y="4267200"/>
            <a:ext cx="1670554" cy="857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Hospital</a:t>
            </a:r>
          </a:p>
          <a:p>
            <a:pPr algn="ctr"/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385F97-927F-4464-8CC8-08800AC836FC}"/>
              </a:ext>
            </a:extLst>
          </p:cNvPr>
          <p:cNvSpPr/>
          <p:nvPr/>
        </p:nvSpPr>
        <p:spPr>
          <a:xfrm>
            <a:off x="3501677" y="4270851"/>
            <a:ext cx="2721032" cy="11689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E7BB0-3610-412A-A735-125F9B81F767}"/>
              </a:ext>
            </a:extLst>
          </p:cNvPr>
          <p:cNvSpPr txBox="1"/>
          <p:nvPr/>
        </p:nvSpPr>
        <p:spPr>
          <a:xfrm>
            <a:off x="3580088" y="4281507"/>
            <a:ext cx="2546787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Medical Health</a:t>
            </a:r>
          </a:p>
          <a:p>
            <a:pPr algn="ctr"/>
            <a:r>
              <a:rPr lang="en-US" sz="2000" dirty="0"/>
              <a:t>Joint Operation Center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D83A13-13C3-4EE8-B5CB-511102DFA075}"/>
              </a:ext>
            </a:extLst>
          </p:cNvPr>
          <p:cNvGrpSpPr/>
          <p:nvPr/>
        </p:nvGrpSpPr>
        <p:grpSpPr>
          <a:xfrm>
            <a:off x="6720646" y="4607146"/>
            <a:ext cx="2218278" cy="1647651"/>
            <a:chOff x="6720646" y="4607146"/>
            <a:chExt cx="2218278" cy="1647651"/>
          </a:xfrm>
        </p:grpSpPr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63E49DCC-7250-4F76-9919-CA326BC28FDD}"/>
                </a:ext>
              </a:extLst>
            </p:cNvPr>
            <p:cNvSpPr/>
            <p:nvPr/>
          </p:nvSpPr>
          <p:spPr>
            <a:xfrm rot="21164191">
              <a:off x="6770546" y="5762428"/>
              <a:ext cx="287215" cy="492369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50D0CE63-6DB3-43ED-9572-E95C3DC2DB37}"/>
                </a:ext>
              </a:extLst>
            </p:cNvPr>
            <p:cNvSpPr/>
            <p:nvPr/>
          </p:nvSpPr>
          <p:spPr>
            <a:xfrm rot="1401232">
              <a:off x="6720646" y="4875193"/>
              <a:ext cx="287215" cy="4923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A363B1-C676-46AF-83E5-849230C5B8FE}"/>
                </a:ext>
              </a:extLst>
            </p:cNvPr>
            <p:cNvSpPr/>
            <p:nvPr/>
          </p:nvSpPr>
          <p:spPr>
            <a:xfrm>
              <a:off x="7481335" y="4607146"/>
              <a:ext cx="1457589" cy="16201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1F6FA4-E35C-4A6A-8978-3D8F0E0051E6}"/>
                </a:ext>
              </a:extLst>
            </p:cNvPr>
            <p:cNvSpPr txBox="1"/>
            <p:nvPr/>
          </p:nvSpPr>
          <p:spPr>
            <a:xfrm>
              <a:off x="7686415" y="4842565"/>
              <a:ext cx="985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OA EOC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DA32D4C-4B52-4B89-94E1-1AB616002ACA}"/>
              </a:ext>
            </a:extLst>
          </p:cNvPr>
          <p:cNvSpPr/>
          <p:nvPr/>
        </p:nvSpPr>
        <p:spPr>
          <a:xfrm>
            <a:off x="380168" y="5836116"/>
            <a:ext cx="1670554" cy="857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DD8058E-D947-4133-8B50-94AC17552C6A}"/>
              </a:ext>
            </a:extLst>
          </p:cNvPr>
          <p:cNvSpPr/>
          <p:nvPr/>
        </p:nvSpPr>
        <p:spPr>
          <a:xfrm>
            <a:off x="227768" y="5726492"/>
            <a:ext cx="1670554" cy="857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BC60E80-212E-4901-B9DE-C759C494C16C}"/>
              </a:ext>
            </a:extLst>
          </p:cNvPr>
          <p:cNvSpPr/>
          <p:nvPr/>
        </p:nvSpPr>
        <p:spPr>
          <a:xfrm>
            <a:off x="293804" y="5604138"/>
            <a:ext cx="1670554" cy="857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Allied Health</a:t>
            </a:r>
          </a:p>
          <a:p>
            <a:pPr algn="ctr"/>
            <a:endParaRPr lang="en-US" sz="2000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CDDB8A40-CC26-417C-80E4-17735FA3C96C}"/>
              </a:ext>
            </a:extLst>
          </p:cNvPr>
          <p:cNvSpPr/>
          <p:nvPr/>
        </p:nvSpPr>
        <p:spPr>
          <a:xfrm rot="19946204">
            <a:off x="2631878" y="5570675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1CBC3E-4A56-481B-969D-D1DAB7800990}"/>
              </a:ext>
            </a:extLst>
          </p:cNvPr>
          <p:cNvGrpSpPr/>
          <p:nvPr/>
        </p:nvGrpSpPr>
        <p:grpSpPr>
          <a:xfrm>
            <a:off x="2631878" y="5034488"/>
            <a:ext cx="3595044" cy="1652837"/>
            <a:chOff x="2631878" y="5034488"/>
            <a:chExt cx="3595044" cy="1652837"/>
          </a:xfrm>
        </p:grpSpPr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E2A6C521-27E6-49A8-B9D9-07DCA0D7E568}"/>
                </a:ext>
              </a:extLst>
            </p:cNvPr>
            <p:cNvSpPr/>
            <p:nvPr/>
          </p:nvSpPr>
          <p:spPr>
            <a:xfrm>
              <a:off x="2631879" y="6091198"/>
              <a:ext cx="287215" cy="492369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6499707B-2364-497B-8CC4-3C3D733F4C0F}"/>
                </a:ext>
              </a:extLst>
            </p:cNvPr>
            <p:cNvSpPr/>
            <p:nvPr/>
          </p:nvSpPr>
          <p:spPr>
            <a:xfrm rot="2093337">
              <a:off x="2631878" y="5034488"/>
              <a:ext cx="287215" cy="492369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5C344D7-A31B-4250-9431-BE1C5415067C}"/>
                </a:ext>
              </a:extLst>
            </p:cNvPr>
            <p:cNvSpPr/>
            <p:nvPr/>
          </p:nvSpPr>
          <p:spPr>
            <a:xfrm>
              <a:off x="3505890" y="5677029"/>
              <a:ext cx="2721032" cy="10102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A93481-2AD0-47C4-8D55-7FF9F7BC5BCD}"/>
                </a:ext>
              </a:extLst>
            </p:cNvPr>
            <p:cNvSpPr txBox="1"/>
            <p:nvPr/>
          </p:nvSpPr>
          <p:spPr>
            <a:xfrm>
              <a:off x="4332862" y="5657895"/>
              <a:ext cx="1067088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City EOC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53C6E5-2F19-467A-83B5-1E4E052604C9}"/>
              </a:ext>
            </a:extLst>
          </p:cNvPr>
          <p:cNvGrpSpPr/>
          <p:nvPr/>
        </p:nvGrpSpPr>
        <p:grpSpPr>
          <a:xfrm>
            <a:off x="399912" y="4740380"/>
            <a:ext cx="8421310" cy="1864776"/>
            <a:chOff x="399912" y="4740380"/>
            <a:chExt cx="8421310" cy="186477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F72E09-E0BC-4223-A93E-A0EEA437B630}"/>
                </a:ext>
              </a:extLst>
            </p:cNvPr>
            <p:cNvSpPr/>
            <p:nvPr/>
          </p:nvSpPr>
          <p:spPr>
            <a:xfrm>
              <a:off x="7599035" y="5347088"/>
              <a:ext cx="1222187" cy="80929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Amateur</a:t>
              </a:r>
              <a:br>
                <a:rPr lang="en-US" dirty="0"/>
              </a:br>
              <a:r>
                <a:rPr lang="en-US" dirty="0"/>
                <a:t>Radio</a:t>
              </a:r>
            </a:p>
            <a:p>
              <a:pPr algn="ctr"/>
              <a:r>
                <a:rPr lang="en-US" dirty="0"/>
                <a:t>Operator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A04FFB3-A4D0-40A0-9448-95FF1118243F}"/>
                </a:ext>
              </a:extLst>
            </p:cNvPr>
            <p:cNvSpPr/>
            <p:nvPr/>
          </p:nvSpPr>
          <p:spPr>
            <a:xfrm>
              <a:off x="3569652" y="5017035"/>
              <a:ext cx="2596240" cy="3451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Amateur Radio Operator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D059E0D-72BD-4689-9A22-81026AD9299B}"/>
                </a:ext>
              </a:extLst>
            </p:cNvPr>
            <p:cNvSpPr/>
            <p:nvPr/>
          </p:nvSpPr>
          <p:spPr>
            <a:xfrm>
              <a:off x="399912" y="4740380"/>
              <a:ext cx="1392247" cy="3451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Amateur Radio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ABDF6C3-D719-461D-92A5-1C3A13DB45F8}"/>
                </a:ext>
              </a:extLst>
            </p:cNvPr>
            <p:cNvSpPr/>
            <p:nvPr/>
          </p:nvSpPr>
          <p:spPr>
            <a:xfrm>
              <a:off x="442542" y="6077318"/>
              <a:ext cx="1392247" cy="34518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Amateur Radio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D9C1393-7A9E-4FC5-A478-9C1204DEA512}"/>
                </a:ext>
              </a:extLst>
            </p:cNvPr>
            <p:cNvSpPr/>
            <p:nvPr/>
          </p:nvSpPr>
          <p:spPr>
            <a:xfrm>
              <a:off x="3564073" y="6259976"/>
              <a:ext cx="2596240" cy="34518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Amateur Radio Operator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4BFAA8-3582-44C5-847C-AC4EFE6784BD}"/>
              </a:ext>
            </a:extLst>
          </p:cNvPr>
          <p:cNvGrpSpPr/>
          <p:nvPr/>
        </p:nvGrpSpPr>
        <p:grpSpPr>
          <a:xfrm>
            <a:off x="1942056" y="4537303"/>
            <a:ext cx="5533938" cy="1892177"/>
            <a:chOff x="1942056" y="4537303"/>
            <a:chExt cx="5533938" cy="18921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7A9180-735E-41C1-A991-D42ED5824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0897" y="4537303"/>
              <a:ext cx="1464159" cy="22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049C88-4371-4BDE-98AC-65420EA0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11445">
              <a:off x="6252515" y="5912168"/>
              <a:ext cx="1223479" cy="1993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549F9BE-827D-4489-91E0-EC1BCE57A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04179">
              <a:off x="6241259" y="5020235"/>
              <a:ext cx="1223479" cy="1993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03D9780-8EAE-42F8-95F6-79B1FBB67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52948">
              <a:off x="1942056" y="5174418"/>
              <a:ext cx="1695216" cy="22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9BA8DB1-61A8-4F0D-8568-BB8A1895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697142">
              <a:off x="2000384" y="5681964"/>
              <a:ext cx="1615289" cy="22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606DCD-8980-4F36-A5E0-B318760D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5781" y="6206275"/>
              <a:ext cx="1424884" cy="2232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880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D8EFA-DD1E-409D-A1BE-6B4FA414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City EOC / County EOC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6610C-2855-4677-AD9A-E7D5D11A7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EOC 213RR Resource Request or other messages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BD37C-0C84-4437-931E-91EFAC44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06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E11C-716B-4A7B-96B7-904B1CFE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Example:  City EOC / County EOC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8487F0-E0EC-4460-9C4A-C9A31798277B}"/>
              </a:ext>
            </a:extLst>
          </p:cNvPr>
          <p:cNvGrpSpPr/>
          <p:nvPr/>
        </p:nvGrpSpPr>
        <p:grpSpPr>
          <a:xfrm>
            <a:off x="246264" y="1888857"/>
            <a:ext cx="1304683" cy="1450244"/>
            <a:chOff x="7355098" y="1592838"/>
            <a:chExt cx="1304683" cy="1450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1A2A40-2860-4854-B0A2-9CA32849D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8F7EA5-70F1-42E6-B86F-CFA78B968F9F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City EOC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8E380D-0977-47B4-A27E-3707793B6B2C}"/>
              </a:ext>
            </a:extLst>
          </p:cNvPr>
          <p:cNvGrpSpPr/>
          <p:nvPr/>
        </p:nvGrpSpPr>
        <p:grpSpPr>
          <a:xfrm>
            <a:off x="7611290" y="1882970"/>
            <a:ext cx="1304683" cy="1450244"/>
            <a:chOff x="7355098" y="1592838"/>
            <a:chExt cx="1304683" cy="14502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AB7CD4-A1B4-4147-A226-EFEB0DC90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86757F-EBC8-4C62-9E21-EB41CB913FC5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BCBA891-1041-4C70-8276-1603D0F6B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26" y="4619136"/>
            <a:ext cx="1547582" cy="20453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F5E2725-790D-4CB8-A272-15F751867422}"/>
              </a:ext>
            </a:extLst>
          </p:cNvPr>
          <p:cNvGrpSpPr/>
          <p:nvPr/>
        </p:nvGrpSpPr>
        <p:grpSpPr>
          <a:xfrm>
            <a:off x="7878849" y="3429283"/>
            <a:ext cx="871595" cy="1001956"/>
            <a:chOff x="7878849" y="3429283"/>
            <a:chExt cx="871595" cy="10019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37CE82-EF35-49A6-BFDD-A92D0F57DEDB}"/>
                </a:ext>
              </a:extLst>
            </p:cNvPr>
            <p:cNvSpPr txBox="1"/>
            <p:nvPr/>
          </p:nvSpPr>
          <p:spPr>
            <a:xfrm>
              <a:off x="7878849" y="3739304"/>
              <a:ext cx="871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Deliver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C8B88C8-235C-4194-AEB9-64B9C098CD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9783" y="3429283"/>
              <a:ext cx="0" cy="281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7924847-5114-4A65-A599-E4C9F15DD6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9783" y="4149438"/>
              <a:ext cx="0" cy="281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F831929-4B07-4581-AAE8-4CDD789580C3}"/>
              </a:ext>
            </a:extLst>
          </p:cNvPr>
          <p:cNvGrpSpPr/>
          <p:nvPr/>
        </p:nvGrpSpPr>
        <p:grpSpPr>
          <a:xfrm>
            <a:off x="-7102" y="3494510"/>
            <a:ext cx="2007870" cy="957621"/>
            <a:chOff x="-7102" y="3494510"/>
            <a:chExt cx="2007870" cy="9576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2BCA18-A14E-41F5-92E8-7844DEF64E2E}"/>
                </a:ext>
              </a:extLst>
            </p:cNvPr>
            <p:cNvSpPr txBox="1"/>
            <p:nvPr/>
          </p:nvSpPr>
          <p:spPr>
            <a:xfrm>
              <a:off x="-7102" y="3780106"/>
              <a:ext cx="2007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Fill Out Paper Form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BE7365B-CBC7-4770-A3EF-493BE96F1466}"/>
                </a:ext>
              </a:extLst>
            </p:cNvPr>
            <p:cNvCxnSpPr/>
            <p:nvPr/>
          </p:nvCxnSpPr>
          <p:spPr>
            <a:xfrm>
              <a:off x="922433" y="3494510"/>
              <a:ext cx="0" cy="2761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B139AEB-0385-4C20-A60C-D8EC1321FEFA}"/>
                </a:ext>
              </a:extLst>
            </p:cNvPr>
            <p:cNvCxnSpPr/>
            <p:nvPr/>
          </p:nvCxnSpPr>
          <p:spPr>
            <a:xfrm>
              <a:off x="916061" y="4175945"/>
              <a:ext cx="0" cy="2761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3CF6EA-18EC-4F18-B556-FC1F3173A56A}"/>
              </a:ext>
            </a:extLst>
          </p:cNvPr>
          <p:cNvGrpSpPr/>
          <p:nvPr/>
        </p:nvGrpSpPr>
        <p:grpSpPr>
          <a:xfrm>
            <a:off x="1713384" y="4816920"/>
            <a:ext cx="1115109" cy="1308002"/>
            <a:chOff x="1713384" y="4816920"/>
            <a:chExt cx="1115109" cy="130800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0DF31A6-A78E-40E9-BCF3-C86AC21A7B99}"/>
                </a:ext>
              </a:extLst>
            </p:cNvPr>
            <p:cNvCxnSpPr>
              <a:cxnSpLocks/>
            </p:cNvCxnSpPr>
            <p:nvPr/>
          </p:nvCxnSpPr>
          <p:spPr>
            <a:xfrm>
              <a:off x="1991800" y="6124922"/>
              <a:ext cx="40226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FFF197-3937-4E10-B6B4-713C63BA4615}"/>
                </a:ext>
              </a:extLst>
            </p:cNvPr>
            <p:cNvSpPr txBox="1"/>
            <p:nvPr/>
          </p:nvSpPr>
          <p:spPr>
            <a:xfrm>
              <a:off x="1713384" y="4816920"/>
              <a:ext cx="11151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Give to</a:t>
              </a:r>
            </a:p>
            <a:p>
              <a:r>
                <a:rPr lang="en-US" dirty="0"/>
                <a:t>amateur</a:t>
              </a:r>
            </a:p>
            <a:p>
              <a:r>
                <a:rPr lang="en-US" dirty="0"/>
                <a:t>radio</a:t>
              </a:r>
            </a:p>
            <a:p>
              <a:r>
                <a:rPr lang="en-US" dirty="0"/>
                <a:t>operator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EE1A1EB-59D2-4A1B-B8B7-CD273124D8F8}"/>
              </a:ext>
            </a:extLst>
          </p:cNvPr>
          <p:cNvSpPr txBox="1"/>
          <p:nvPr/>
        </p:nvSpPr>
        <p:spPr>
          <a:xfrm>
            <a:off x="2000768" y="1696173"/>
            <a:ext cx="5148623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Scenario: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City EOC needs to send a Resource Request form to the County EOC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Connectivity to WebEOC not available at one or both ends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7F7931-089E-4713-9AC6-021581D268F5}"/>
              </a:ext>
            </a:extLst>
          </p:cNvPr>
          <p:cNvGrpSpPr/>
          <p:nvPr/>
        </p:nvGrpSpPr>
        <p:grpSpPr>
          <a:xfrm>
            <a:off x="4233357" y="5014420"/>
            <a:ext cx="1357528" cy="1662218"/>
            <a:chOff x="4233357" y="5014420"/>
            <a:chExt cx="1357528" cy="166221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965C3A3-ED4E-4A85-BC17-BB9C91A1F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2371" y="5014420"/>
              <a:ext cx="1199202" cy="24055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0DC2B2-D482-45B5-9D74-11D8D853764E}"/>
                </a:ext>
              </a:extLst>
            </p:cNvPr>
            <p:cNvSpPr txBox="1"/>
            <p:nvPr/>
          </p:nvSpPr>
          <p:spPr>
            <a:xfrm>
              <a:off x="4233357" y="5356276"/>
              <a:ext cx="1357528" cy="13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Transmit via radio from anywhere in the county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DE774-FCBC-44E6-AF2F-5A59746A7A4A}"/>
              </a:ext>
            </a:extLst>
          </p:cNvPr>
          <p:cNvGrpSpPr/>
          <p:nvPr/>
        </p:nvGrpSpPr>
        <p:grpSpPr>
          <a:xfrm>
            <a:off x="2293015" y="4001627"/>
            <a:ext cx="2386687" cy="2662817"/>
            <a:chOff x="2293015" y="4001627"/>
            <a:chExt cx="2386687" cy="26628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663546-8DBB-4DE5-9ED7-D94FFCB49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3993" y="4619136"/>
              <a:ext cx="1493280" cy="204530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10FB7D-79B4-483A-8225-FE3AB824193E}"/>
                </a:ext>
              </a:extLst>
            </p:cNvPr>
            <p:cNvSpPr txBox="1"/>
            <p:nvPr/>
          </p:nvSpPr>
          <p:spPr>
            <a:xfrm>
              <a:off x="2293015" y="4001627"/>
              <a:ext cx="238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City EOC radio operator sends form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98E158-EAAB-4539-92C8-C938E38021CD}"/>
              </a:ext>
            </a:extLst>
          </p:cNvPr>
          <p:cNvGrpSpPr/>
          <p:nvPr/>
        </p:nvGrpSpPr>
        <p:grpSpPr>
          <a:xfrm>
            <a:off x="4955926" y="4001627"/>
            <a:ext cx="2809727" cy="2662817"/>
            <a:chOff x="4955926" y="4001627"/>
            <a:chExt cx="2809727" cy="26628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9872B1-C311-4F08-82D0-8AD9909F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4150" y="4619136"/>
              <a:ext cx="1493280" cy="204530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2BAC81-A9ED-4FC8-89B1-B29A8476E2EA}"/>
                </a:ext>
              </a:extLst>
            </p:cNvPr>
            <p:cNvSpPr txBox="1"/>
            <p:nvPr/>
          </p:nvSpPr>
          <p:spPr>
            <a:xfrm>
              <a:off x="4955926" y="4001627"/>
              <a:ext cx="28097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County EOC radio operator receives form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FB4357-5E91-49B8-8D00-645643E76409}"/>
              </a:ext>
            </a:extLst>
          </p:cNvPr>
          <p:cNvGrpSpPr/>
          <p:nvPr/>
        </p:nvGrpSpPr>
        <p:grpSpPr>
          <a:xfrm>
            <a:off x="7211956" y="4693107"/>
            <a:ext cx="1789380" cy="1692682"/>
            <a:chOff x="7211956" y="4693107"/>
            <a:chExt cx="1789380" cy="169268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0A729F-742B-40B5-9DDF-57EEEBD7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8834" t="6993" r="9913" b="9649"/>
            <a:stretch/>
          </p:blipFill>
          <p:spPr>
            <a:xfrm>
              <a:off x="7647195" y="4693107"/>
              <a:ext cx="1354141" cy="138923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9A613E1-BFC3-4FD0-A944-35BC4784AC70}"/>
                </a:ext>
              </a:extLst>
            </p:cNvPr>
            <p:cNvSpPr txBox="1"/>
            <p:nvPr/>
          </p:nvSpPr>
          <p:spPr>
            <a:xfrm>
              <a:off x="7745085" y="6016457"/>
              <a:ext cx="1175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Print Form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E77BC72-C823-446B-A2E7-9FD3A2136A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1956" y="5548816"/>
              <a:ext cx="356217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9D86B8FB-7CBA-470E-B849-EC0B012F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D8EFA-DD1E-409D-A1BE-6B4FA414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Alternate 911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6610C-2855-4677-AD9A-E7D5D11A7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development for:  Cupertino, Los Altos Hills, Saratoga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48A8F-741E-4A49-92C7-639A943E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2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815A-1793-4CE5-9EA5-180812F1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3B90-E8FD-4F5A-8D06-509C2830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062" y="1825625"/>
            <a:ext cx="5033818" cy="4351338"/>
          </a:xfrm>
        </p:spPr>
        <p:txBody>
          <a:bodyPr>
            <a:normAutofit/>
          </a:bodyPr>
          <a:lstStyle/>
          <a:p>
            <a:r>
              <a:rPr lang="en-US" dirty="0"/>
              <a:t>#1 disaster response issue:</a:t>
            </a:r>
          </a:p>
          <a:p>
            <a:pPr lvl="1"/>
            <a:r>
              <a:rPr lang="en-US" dirty="0"/>
              <a:t>Poor communications</a:t>
            </a:r>
          </a:p>
          <a:p>
            <a:endParaRPr lang="en-US" dirty="0"/>
          </a:p>
          <a:p>
            <a:r>
              <a:rPr lang="en-US" dirty="0"/>
              <a:t>A key role &amp; responsibility of an Emergency Operations Center is:</a:t>
            </a:r>
          </a:p>
          <a:p>
            <a:pPr lvl="1"/>
            <a:r>
              <a:rPr lang="en-US" dirty="0"/>
              <a:t>Information Collection, Evaluation, Dissemination</a:t>
            </a:r>
          </a:p>
        </p:txBody>
      </p:sp>
      <p:pic>
        <p:nvPicPr>
          <p:cNvPr id="4" name="Picture 2" descr="Image result for eoc">
            <a:extLst>
              <a:ext uri="{FF2B5EF4-FFF2-40B4-BE49-F238E27FC236}">
                <a16:creationId xmlns:a16="http://schemas.microsoft.com/office/drawing/2014/main" id="{82E9AE35-E345-400B-A1F9-5C2187DB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34809" b="-1"/>
          <a:stretch/>
        </p:blipFill>
        <p:spPr bwMode="auto">
          <a:xfrm>
            <a:off x="465512" y="1690689"/>
            <a:ext cx="3059761" cy="465855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5A1FF-72E8-4D70-B3BA-C57CE702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C1E924-92A0-4FF4-8E5A-05C6FE28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911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ECA991-CF5E-4D61-B192-2B9756966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6354" r="7387" b="-1"/>
          <a:stretch/>
        </p:blipFill>
        <p:spPr>
          <a:xfrm>
            <a:off x="599589" y="1889612"/>
            <a:ext cx="1350232" cy="19743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B3787A-272C-4E38-861B-018317481240}"/>
              </a:ext>
            </a:extLst>
          </p:cNvPr>
          <p:cNvGrpSpPr/>
          <p:nvPr/>
        </p:nvGrpSpPr>
        <p:grpSpPr>
          <a:xfrm>
            <a:off x="5559730" y="2014016"/>
            <a:ext cx="3100051" cy="1450244"/>
            <a:chOff x="5559730" y="2014016"/>
            <a:chExt cx="3100051" cy="1450244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D7265132-9B9E-4218-9281-C0D57639C424}"/>
                </a:ext>
              </a:extLst>
            </p:cNvPr>
            <p:cNvSpPr/>
            <p:nvPr/>
          </p:nvSpPr>
          <p:spPr>
            <a:xfrm>
              <a:off x="6989594" y="2332030"/>
              <a:ext cx="287215" cy="4923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D509BB-B816-4715-92A5-C4C45B2A4D5D}"/>
                </a:ext>
              </a:extLst>
            </p:cNvPr>
            <p:cNvGrpSpPr/>
            <p:nvPr/>
          </p:nvGrpSpPr>
          <p:grpSpPr>
            <a:xfrm>
              <a:off x="5559730" y="2020355"/>
              <a:ext cx="1304683" cy="1443905"/>
              <a:chOff x="5559730" y="1599177"/>
              <a:chExt cx="1304683" cy="144390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96FF776-B2A5-43C2-9697-C60DC87EEF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3359"/>
              <a:stretch/>
            </p:blipFill>
            <p:spPr>
              <a:xfrm>
                <a:off x="5559730" y="1599177"/>
                <a:ext cx="1304683" cy="109389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5DA6E8-A5E8-48AC-B4CC-D53ECDC3499C}"/>
                  </a:ext>
                </a:extLst>
              </p:cNvPr>
              <p:cNvSpPr txBox="1"/>
              <p:nvPr/>
            </p:nvSpPr>
            <p:spPr>
              <a:xfrm>
                <a:off x="5944638" y="2735305"/>
                <a:ext cx="53486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DOC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0B4BFA-86B9-4824-961B-5515AA41105E}"/>
                </a:ext>
              </a:extLst>
            </p:cNvPr>
            <p:cNvGrpSpPr/>
            <p:nvPr/>
          </p:nvGrpSpPr>
          <p:grpSpPr>
            <a:xfrm>
              <a:off x="7355098" y="2014016"/>
              <a:ext cx="1304683" cy="1450244"/>
              <a:chOff x="7355098" y="1592838"/>
              <a:chExt cx="1304683" cy="145024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DDC9FAF-514D-442E-853E-20A9413B0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098" y="1592838"/>
                <a:ext cx="1304683" cy="11089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55E716-F6FB-4EE6-84AE-61C4107EFCFF}"/>
                  </a:ext>
                </a:extLst>
              </p:cNvPr>
              <p:cNvSpPr txBox="1"/>
              <p:nvPr/>
            </p:nvSpPr>
            <p:spPr>
              <a:xfrm>
                <a:off x="7791022" y="2735305"/>
                <a:ext cx="53486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EOC</a:t>
                </a:r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0E9FD18-4A98-45B7-B699-1C2536589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9745">
            <a:off x="2198044" y="2501491"/>
            <a:ext cx="1510653" cy="2459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68EEAB5-A044-4935-9320-8C95A7BA650E}"/>
              </a:ext>
            </a:extLst>
          </p:cNvPr>
          <p:cNvGrpSpPr/>
          <p:nvPr/>
        </p:nvGrpSpPr>
        <p:grpSpPr>
          <a:xfrm>
            <a:off x="3810297" y="2029076"/>
            <a:ext cx="1192506" cy="1435183"/>
            <a:chOff x="3810297" y="1607898"/>
            <a:chExt cx="1192506" cy="143518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DF3F9B-34A1-4BC6-9ABA-4C18215A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18914" t="5000" r="17819" b="6748"/>
            <a:stretch/>
          </p:blipFill>
          <p:spPr>
            <a:xfrm>
              <a:off x="3810297" y="1607898"/>
              <a:ext cx="1192506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BAEF57-E0F0-479C-90B9-9915A7F7401C}"/>
                </a:ext>
              </a:extLst>
            </p:cNvPr>
            <p:cNvSpPr txBox="1"/>
            <p:nvPr/>
          </p:nvSpPr>
          <p:spPr>
            <a:xfrm>
              <a:off x="4065467" y="2735304"/>
              <a:ext cx="815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Dispatch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F7887F-ADCD-45DC-952A-DA76242374A8}"/>
              </a:ext>
            </a:extLst>
          </p:cNvPr>
          <p:cNvGrpSpPr/>
          <p:nvPr/>
        </p:nvGrpSpPr>
        <p:grpSpPr>
          <a:xfrm>
            <a:off x="4094651" y="3355722"/>
            <a:ext cx="1110397" cy="1809572"/>
            <a:chOff x="4094651" y="3355722"/>
            <a:chExt cx="1110397" cy="180957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8F794BC-BB89-4EE8-A729-7AB6BB3D2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406175">
              <a:off x="4194458" y="4154703"/>
              <a:ext cx="1809572" cy="21160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B37964-3306-4118-B33A-14CB6D4C1FD2}"/>
                </a:ext>
              </a:extLst>
            </p:cNvPr>
            <p:cNvSpPr txBox="1"/>
            <p:nvPr/>
          </p:nvSpPr>
          <p:spPr>
            <a:xfrm>
              <a:off x="4094651" y="3863985"/>
              <a:ext cx="748923" cy="1200329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Law,</a:t>
              </a:r>
            </a:p>
            <a:p>
              <a:pPr algn="ctr"/>
              <a:r>
                <a:rPr lang="en-US" dirty="0"/>
                <a:t>Fire,</a:t>
              </a:r>
            </a:p>
            <a:p>
              <a:pPr algn="ctr"/>
              <a:r>
                <a:rPr lang="en-US" dirty="0"/>
                <a:t>EMS</a:t>
              </a:r>
            </a:p>
            <a:p>
              <a:pPr algn="ctr"/>
              <a:r>
                <a:rPr lang="en-US" dirty="0"/>
                <a:t>Issues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3FE2D-CC53-48CC-955F-A216152CBA49}"/>
              </a:ext>
            </a:extLst>
          </p:cNvPr>
          <p:cNvGrpSpPr/>
          <p:nvPr/>
        </p:nvGrpSpPr>
        <p:grpSpPr>
          <a:xfrm>
            <a:off x="6133991" y="3409410"/>
            <a:ext cx="1070000" cy="1664293"/>
            <a:chOff x="6133991" y="3409410"/>
            <a:chExt cx="1070000" cy="16642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0D2ADE-4876-4410-87FD-80613C9A2464}"/>
                </a:ext>
              </a:extLst>
            </p:cNvPr>
            <p:cNvSpPr txBox="1"/>
            <p:nvPr/>
          </p:nvSpPr>
          <p:spPr>
            <a:xfrm>
              <a:off x="6451102" y="3947545"/>
              <a:ext cx="752889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Local</a:t>
              </a:r>
              <a:br>
                <a:rPr lang="en-US" dirty="0"/>
              </a:br>
              <a:r>
                <a:rPr lang="en-US" dirty="0"/>
                <a:t>Gov</a:t>
              </a:r>
            </a:p>
            <a:p>
              <a:pPr algn="ctr"/>
              <a:r>
                <a:rPr lang="en-US" dirty="0"/>
                <a:t>Issues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CE0C990-2DA6-41E8-9D94-4846E41DE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933479">
              <a:off x="5398810" y="4144591"/>
              <a:ext cx="1664293" cy="193932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56A5FBB-2A7A-466D-AB23-5F950F1E61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61" y="5374015"/>
            <a:ext cx="1288464" cy="1288464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DEB4FB78-FC39-4F76-9131-3DC5178457E1}"/>
              </a:ext>
            </a:extLst>
          </p:cNvPr>
          <p:cNvSpPr/>
          <p:nvPr/>
        </p:nvSpPr>
        <p:spPr>
          <a:xfrm>
            <a:off x="3770949" y="5687930"/>
            <a:ext cx="611502" cy="498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C98AE4-521E-45F0-9C10-A975817B399C}"/>
              </a:ext>
            </a:extLst>
          </p:cNvPr>
          <p:cNvGrpSpPr/>
          <p:nvPr/>
        </p:nvGrpSpPr>
        <p:grpSpPr>
          <a:xfrm>
            <a:off x="4657608" y="5156631"/>
            <a:ext cx="4146855" cy="1560812"/>
            <a:chOff x="4657608" y="5156631"/>
            <a:chExt cx="4146855" cy="156081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BE0E8D0-7D82-47CD-A961-16EBD25857A3}"/>
                </a:ext>
              </a:extLst>
            </p:cNvPr>
            <p:cNvSpPr/>
            <p:nvPr/>
          </p:nvSpPr>
          <p:spPr>
            <a:xfrm>
              <a:off x="4657608" y="5156631"/>
              <a:ext cx="2865064" cy="156081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96C139-BEA2-4FEF-93C6-2D81CF670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9" t="5051" r="8220" b="3104"/>
            <a:stretch/>
          </p:blipFill>
          <p:spPr>
            <a:xfrm>
              <a:off x="6319947" y="5615495"/>
              <a:ext cx="1015203" cy="7630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028658-4160-4CC9-B990-0FD2D24F3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" t="8755" r="8062" b="9740"/>
            <a:stretch/>
          </p:blipFill>
          <p:spPr>
            <a:xfrm>
              <a:off x="6404303" y="5312708"/>
              <a:ext cx="846489" cy="54004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20A274-51B0-477C-A42B-A8F61DB1ABE0}"/>
                </a:ext>
              </a:extLst>
            </p:cNvPr>
            <p:cNvSpPr txBox="1"/>
            <p:nvPr/>
          </p:nvSpPr>
          <p:spPr>
            <a:xfrm>
              <a:off x="4726065" y="6348111"/>
              <a:ext cx="2726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Fire Station or Ark Location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DD5B51D-385B-4FD1-8AD9-434B70324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664" y="5224965"/>
              <a:ext cx="1130612" cy="113061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85612B-5532-42E5-AD32-FA55181F0F78}"/>
                </a:ext>
              </a:extLst>
            </p:cNvPr>
            <p:cNvSpPr txBox="1"/>
            <p:nvPr/>
          </p:nvSpPr>
          <p:spPr>
            <a:xfrm>
              <a:off x="7553158" y="5319469"/>
              <a:ext cx="125130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Amateur</a:t>
              </a:r>
            </a:p>
            <a:p>
              <a:r>
                <a:rPr lang="en-US" dirty="0"/>
                <a:t>Radio</a:t>
              </a:r>
            </a:p>
            <a:p>
              <a:r>
                <a:rPr lang="en-US" dirty="0"/>
                <a:t>Equipped</a:t>
              </a:r>
              <a:br>
                <a:rPr lang="en-US" dirty="0"/>
              </a:br>
              <a:r>
                <a:rPr lang="en-US" dirty="0"/>
                <a:t>and Staffed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B662FE3-5ADD-4FE3-BEF1-7617A0470D9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r="63009"/>
          <a:stretch/>
        </p:blipFill>
        <p:spPr>
          <a:xfrm>
            <a:off x="828447" y="4785368"/>
            <a:ext cx="903979" cy="14693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8025A4-C92D-422C-85E1-26DF3A99B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27217">
            <a:off x="885267" y="4224420"/>
            <a:ext cx="858024" cy="178123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9E819CF6-D606-4F16-9759-3F6B8157CA76}"/>
              </a:ext>
            </a:extLst>
          </p:cNvPr>
          <p:cNvSpPr/>
          <p:nvPr/>
        </p:nvSpPr>
        <p:spPr>
          <a:xfrm>
            <a:off x="477169" y="753402"/>
            <a:ext cx="2865064" cy="5909077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C561F3B-6572-42D0-95B3-94006F92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Dissemination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976E9A-0F64-4BB3-98C2-F115383FD2F8}"/>
              </a:ext>
            </a:extLst>
          </p:cNvPr>
          <p:cNvSpPr txBox="1"/>
          <p:nvPr/>
        </p:nvSpPr>
        <p:spPr>
          <a:xfrm>
            <a:off x="220363" y="2146123"/>
            <a:ext cx="332458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After analysis, synthesis, information can be distributed to field resources and the public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1D86DF-D509-4478-9504-0FDAAA72E665}"/>
              </a:ext>
            </a:extLst>
          </p:cNvPr>
          <p:cNvGrpSpPr/>
          <p:nvPr/>
        </p:nvGrpSpPr>
        <p:grpSpPr>
          <a:xfrm>
            <a:off x="285027" y="4256237"/>
            <a:ext cx="8644654" cy="2246769"/>
            <a:chOff x="313716" y="4367234"/>
            <a:chExt cx="8644654" cy="224676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8AFE85D-5631-4F8E-85EA-39515133C444}"/>
                </a:ext>
              </a:extLst>
            </p:cNvPr>
            <p:cNvSpPr txBox="1"/>
            <p:nvPr/>
          </p:nvSpPr>
          <p:spPr>
            <a:xfrm>
              <a:off x="3884231" y="4367234"/>
              <a:ext cx="5074139" cy="22467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Amateur Radio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Can be used to distribute information to schools, shelters, hospitals and groups such as CERT, Red Cross, CADRE, and others. 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Press releases and public service announcements can distributed to the general public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2E42F2-04AE-4151-A721-ED60E0E69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16" y="4367234"/>
              <a:ext cx="3370154" cy="224676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647D82-42C9-4E35-B361-F2422EACAACE}"/>
              </a:ext>
            </a:extLst>
          </p:cNvPr>
          <p:cNvSpPr/>
          <p:nvPr/>
        </p:nvSpPr>
        <p:spPr>
          <a:xfrm>
            <a:off x="5311837" y="2558536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C40D8-E117-4AF1-B4D0-52A648B8EEFF}"/>
              </a:ext>
            </a:extLst>
          </p:cNvPr>
          <p:cNvSpPr/>
          <p:nvPr/>
        </p:nvSpPr>
        <p:spPr>
          <a:xfrm>
            <a:off x="7137408" y="2558536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5707544" y="2246861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50537" y="2244563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791022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7582396" y="2246861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290-EEF7-4B33-B45E-136ECF64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0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84ACA9-AE67-4B22-AC2F-7E2A6BE5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Disseminating info to field responders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048E1-84E1-42C7-8E16-4561EED15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7F359B-4843-4830-B3BB-BC417F57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6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Dissemination:  Field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F065FE-7ADD-4569-8DAE-93A1CB917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0188" indent="-230188"/>
            <a:r>
              <a:rPr lang="en-US" dirty="0"/>
              <a:t>Situational awareness, common operating picture, resource status, prioritization, analysis, support, …</a:t>
            </a:r>
          </a:p>
          <a:p>
            <a:pPr marL="230188" indent="-230188"/>
            <a:r>
              <a:rPr lang="en-US" dirty="0"/>
              <a:t>Amateur radio:  each SEMS level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290-EEF7-4B33-B45E-136ECF64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33</a:t>
            </a:fld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38C40D8-E117-4AF1-B4D0-52A648B8EEFF}"/>
              </a:ext>
            </a:extLst>
          </p:cNvPr>
          <p:cNvSpPr/>
          <p:nvPr/>
        </p:nvSpPr>
        <p:spPr>
          <a:xfrm>
            <a:off x="6640465" y="403140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7250569" y="3705552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647D82-42C9-4E35-B361-F2422EACAACE}"/>
              </a:ext>
            </a:extLst>
          </p:cNvPr>
          <p:cNvSpPr/>
          <p:nvPr/>
        </p:nvSpPr>
        <p:spPr>
          <a:xfrm>
            <a:off x="4394552" y="403140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5019499" y="3705552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EEF43FC-1E74-4DC5-A26B-4E21D4023237}"/>
              </a:ext>
            </a:extLst>
          </p:cNvPr>
          <p:cNvSpPr/>
          <p:nvPr/>
        </p:nvSpPr>
        <p:spPr>
          <a:xfrm>
            <a:off x="2204175" y="4031402"/>
            <a:ext cx="262710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2788430" y="3702156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16306" y="2735305"/>
              <a:ext cx="10842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City EOC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B9A9D3-36B7-4305-B215-4E1E9C25FF1D}"/>
              </a:ext>
            </a:extLst>
          </p:cNvPr>
          <p:cNvGrpSpPr/>
          <p:nvPr/>
        </p:nvGrpSpPr>
        <p:grpSpPr>
          <a:xfrm>
            <a:off x="557360" y="3699213"/>
            <a:ext cx="1304684" cy="1450244"/>
            <a:chOff x="7355098" y="1592838"/>
            <a:chExt cx="1304684" cy="14502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75A4CE-2E93-40AE-8378-98BF4FBAD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DDD063-2C06-43A8-940D-9101204E8CB8}"/>
                </a:ext>
              </a:extLst>
            </p:cNvPr>
            <p:cNvSpPr txBox="1"/>
            <p:nvPr/>
          </p:nvSpPr>
          <p:spPr>
            <a:xfrm>
              <a:off x="7457128" y="2735305"/>
              <a:ext cx="120265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County EOC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D893E0D-3F91-45D3-A7D5-302BD626AF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866" y="4145340"/>
            <a:ext cx="774556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E9A399-2852-40D5-9482-465133ED1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5344" y="4145340"/>
            <a:ext cx="679054" cy="223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FB55EC-8FF1-49ED-85E8-BB32C12A4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398" y="4149395"/>
            <a:ext cx="724910" cy="215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A7649-B71D-4CDE-AD2A-7B16CBAA25BE}"/>
              </a:ext>
            </a:extLst>
          </p:cNvPr>
          <p:cNvSpPr txBox="1"/>
          <p:nvPr/>
        </p:nvSpPr>
        <p:spPr>
          <a:xfrm>
            <a:off x="1990937" y="5442925"/>
            <a:ext cx="5162125" cy="10156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Amateur radio operators are trained in message passing techniques (voice and data) which help deliver the message correctly and quickly</a:t>
            </a:r>
          </a:p>
        </p:txBody>
      </p:sp>
    </p:spTree>
    <p:extLst>
      <p:ext uri="{BB962C8B-B14F-4D97-AF65-F5344CB8AC3E}">
        <p14:creationId xmlns:p14="http://schemas.microsoft.com/office/powerpoint/2010/main" val="41753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 animBg="1"/>
      <p:bldP spid="31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84ACA9-AE67-4B22-AC2F-7E2A6BE5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Distributing Information to the Public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048E1-84E1-42C7-8E16-4561EED15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B4A112-9C6D-47E4-825E-B3BDB4F0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35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59C05A-756B-4990-89C9-EE47CCCD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Distributing Public Info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8DD621C-AB8E-4C70-A8DE-C7B0949EA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8447" r="4922" b="7180"/>
          <a:stretch/>
        </p:blipFill>
        <p:spPr>
          <a:xfrm>
            <a:off x="6637201" y="2689544"/>
            <a:ext cx="1878150" cy="12397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AB8515AE-4BDD-412D-984C-7A69BACD9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23" y="5096131"/>
            <a:ext cx="2036134" cy="15271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3507AC-4675-4B77-B278-9A472A03E173}"/>
              </a:ext>
            </a:extLst>
          </p:cNvPr>
          <p:cNvSpPr txBox="1"/>
          <p:nvPr/>
        </p:nvSpPr>
        <p:spPr>
          <a:xfrm>
            <a:off x="4848989" y="5074852"/>
            <a:ext cx="3304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Shelters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Neighborhoods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… wherever needed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D5A21A-35E9-4C63-BBCF-16F010CD188B}"/>
              </a:ext>
            </a:extLst>
          </p:cNvPr>
          <p:cNvSpPr txBox="1"/>
          <p:nvPr/>
        </p:nvSpPr>
        <p:spPr>
          <a:xfrm>
            <a:off x="789510" y="5328635"/>
            <a:ext cx="14566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Amateur</a:t>
            </a:r>
          </a:p>
          <a:p>
            <a:r>
              <a:rPr lang="en-US" sz="2800" dirty="0"/>
              <a:t>Radio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9F4BE8-2F6C-4846-AA6A-8D2880C4D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25" y="1311411"/>
            <a:ext cx="1859670" cy="12422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3767F8-26E5-4FD7-B23C-439578181DF7}"/>
              </a:ext>
            </a:extLst>
          </p:cNvPr>
          <p:cNvSpPr txBox="1"/>
          <p:nvPr/>
        </p:nvSpPr>
        <p:spPr>
          <a:xfrm>
            <a:off x="4918946" y="1496692"/>
            <a:ext cx="1627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Broadcast</a:t>
            </a:r>
          </a:p>
          <a:p>
            <a:r>
              <a:rPr lang="en-US" sz="2800" dirty="0"/>
              <a:t>Media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D8C06E-007C-4C8C-A3CD-00D528CF2C05}"/>
              </a:ext>
            </a:extLst>
          </p:cNvPr>
          <p:cNvCxnSpPr>
            <a:cxnSpLocks/>
          </p:cNvCxnSpPr>
          <p:nvPr/>
        </p:nvCxnSpPr>
        <p:spPr>
          <a:xfrm flipV="1">
            <a:off x="2719416" y="1973745"/>
            <a:ext cx="1852584" cy="19697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09E38E-5F2F-4525-BE23-50A0A1913BBD}"/>
              </a:ext>
            </a:extLst>
          </p:cNvPr>
          <p:cNvSpPr txBox="1"/>
          <p:nvPr/>
        </p:nvSpPr>
        <p:spPr>
          <a:xfrm>
            <a:off x="4916679" y="2776921"/>
            <a:ext cx="1112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Social</a:t>
            </a:r>
          </a:p>
          <a:p>
            <a:r>
              <a:rPr lang="en-US" sz="2800" dirty="0"/>
              <a:t>Media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C95FA4-FAFA-43FC-8182-AB8704CA835F}"/>
              </a:ext>
            </a:extLst>
          </p:cNvPr>
          <p:cNvCxnSpPr>
            <a:cxnSpLocks/>
          </p:cNvCxnSpPr>
          <p:nvPr/>
        </p:nvCxnSpPr>
        <p:spPr>
          <a:xfrm>
            <a:off x="2717149" y="2533992"/>
            <a:ext cx="1854851" cy="6492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6BAE42-6195-4D85-8712-F7B57B34D92F}"/>
              </a:ext>
            </a:extLst>
          </p:cNvPr>
          <p:cNvCxnSpPr>
            <a:cxnSpLocks/>
          </p:cNvCxnSpPr>
          <p:nvPr/>
        </p:nvCxnSpPr>
        <p:spPr>
          <a:xfrm>
            <a:off x="1157117" y="2991407"/>
            <a:ext cx="0" cy="226123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12F9815-9944-4248-831B-0A82B5C00730}"/>
              </a:ext>
            </a:extLst>
          </p:cNvPr>
          <p:cNvSpPr txBox="1"/>
          <p:nvPr/>
        </p:nvSpPr>
        <p:spPr>
          <a:xfrm>
            <a:off x="1443612" y="4123041"/>
            <a:ext cx="596784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What about those who don’t have access or where communications systems are damaged?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464E5E-3461-4DFA-AA4A-ECEA79AD4C5A}"/>
              </a:ext>
            </a:extLst>
          </p:cNvPr>
          <p:cNvSpPr/>
          <p:nvPr/>
        </p:nvSpPr>
        <p:spPr>
          <a:xfrm>
            <a:off x="704135" y="1911967"/>
            <a:ext cx="16274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PIO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45F027-00E8-47DC-A7C4-3739286C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3" grpId="0"/>
      <p:bldP spid="14" grpId="0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F16AE-AC29-4F46-8ADC-20D7100A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Beyond the Op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46821-4A1D-4E06-9F21-80A92FADF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11234-E153-4374-AA65-2FF5A9D9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55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6F7DE4-9B4B-481C-A899-3425FE05D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Example:  Beyond the Op Area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0D25B8-8B5E-4484-AF29-56F56474E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394974" cy="479736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Communications outside of our operational area is also important</a:t>
            </a:r>
          </a:p>
          <a:p>
            <a:pPr lvl="1"/>
            <a:r>
              <a:rPr lang="en-US" dirty="0"/>
              <a:t>Who</a:t>
            </a:r>
          </a:p>
          <a:p>
            <a:pPr lvl="2"/>
            <a:r>
              <a:rPr lang="en-US" sz="2400" dirty="0"/>
              <a:t>Other Operational Areas</a:t>
            </a:r>
          </a:p>
          <a:p>
            <a:pPr lvl="2"/>
            <a:r>
              <a:rPr lang="en-US" sz="2400" dirty="0"/>
              <a:t>Region and State</a:t>
            </a:r>
          </a:p>
          <a:p>
            <a:pPr lvl="2"/>
            <a:r>
              <a:rPr lang="en-US" sz="2400" dirty="0"/>
              <a:t>Elsewhere</a:t>
            </a:r>
          </a:p>
          <a:p>
            <a:pPr lvl="1"/>
            <a:r>
              <a:rPr lang="en-US" dirty="0"/>
              <a:t>Why</a:t>
            </a:r>
          </a:p>
          <a:p>
            <a:pPr lvl="2"/>
            <a:r>
              <a:rPr lang="en-US" sz="2400" dirty="0"/>
              <a:t>Situational awareness</a:t>
            </a:r>
          </a:p>
          <a:p>
            <a:pPr lvl="2"/>
            <a:r>
              <a:rPr lang="en-US" sz="2400" dirty="0"/>
              <a:t>Common operating picture</a:t>
            </a:r>
          </a:p>
          <a:p>
            <a:pPr lvl="2"/>
            <a:r>
              <a:rPr lang="en-US" sz="2400" dirty="0"/>
              <a:t>Resource sharing</a:t>
            </a:r>
          </a:p>
          <a:p>
            <a:pPr lvl="2"/>
            <a:r>
              <a:rPr lang="en-US" sz="2400" dirty="0"/>
              <a:t>Coordination</a:t>
            </a:r>
          </a:p>
          <a:p>
            <a:pPr lvl="2"/>
            <a:r>
              <a:rPr lang="en-US" sz="2400" dirty="0"/>
              <a:t> …</a:t>
            </a:r>
          </a:p>
          <a:p>
            <a:endParaRPr lang="en-US" dirty="0"/>
          </a:p>
          <a:p>
            <a:r>
              <a:rPr lang="en-US" dirty="0"/>
              <a:t>Amateur radio can compliment existing communications paths or act as backup during failures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DD2D1-F336-4FEF-B346-B1061D6AE4D4}"/>
              </a:ext>
            </a:extLst>
          </p:cNvPr>
          <p:cNvGrpSpPr/>
          <p:nvPr/>
        </p:nvGrpSpPr>
        <p:grpSpPr>
          <a:xfrm>
            <a:off x="5025248" y="3964444"/>
            <a:ext cx="1649108" cy="1450244"/>
            <a:chOff x="7185314" y="1592838"/>
            <a:chExt cx="1649108" cy="1450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03746B-6932-442C-9BE1-B33E3399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2CC1ED-AA83-4BB2-8E83-01F600BE9A76}"/>
                </a:ext>
              </a:extLst>
            </p:cNvPr>
            <p:cNvSpPr txBox="1"/>
            <p:nvPr/>
          </p:nvSpPr>
          <p:spPr>
            <a:xfrm>
              <a:off x="7185314" y="2735305"/>
              <a:ext cx="16491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Santa Clara Co EOC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B146B8-835D-438F-AB40-3E7C4C8B9E13}"/>
              </a:ext>
            </a:extLst>
          </p:cNvPr>
          <p:cNvGrpSpPr/>
          <p:nvPr/>
        </p:nvGrpSpPr>
        <p:grpSpPr>
          <a:xfrm>
            <a:off x="6652992" y="3964444"/>
            <a:ext cx="2231260" cy="1450244"/>
            <a:chOff x="6652992" y="3964444"/>
            <a:chExt cx="2231260" cy="1450244"/>
          </a:xfrm>
        </p:grpSpPr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D4FCB0E8-DF73-4231-AF70-99E12A6F6153}"/>
                </a:ext>
              </a:extLst>
            </p:cNvPr>
            <p:cNvSpPr/>
            <p:nvPr/>
          </p:nvSpPr>
          <p:spPr>
            <a:xfrm>
              <a:off x="6652992" y="4261167"/>
              <a:ext cx="666340" cy="484632"/>
            </a:xfrm>
            <a:prstGeom prst="leftRightArrow">
              <a:avLst/>
            </a:prstGeom>
            <a:solidFill>
              <a:srgbClr val="5B9BD5">
                <a:alpha val="40000"/>
              </a:srgbClr>
            </a:solidFill>
            <a:ln>
              <a:solidFill>
                <a:srgbClr val="41719C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EF75B27-E45A-4EA5-9451-104F00D93675}"/>
                </a:ext>
              </a:extLst>
            </p:cNvPr>
            <p:cNvGrpSpPr/>
            <p:nvPr/>
          </p:nvGrpSpPr>
          <p:grpSpPr>
            <a:xfrm>
              <a:off x="7467682" y="3964444"/>
              <a:ext cx="1416570" cy="1450244"/>
              <a:chOff x="7350170" y="1592838"/>
              <a:chExt cx="1416570" cy="145024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6E23DEF-A6EF-4C2E-A28D-3AC673D37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098" y="1592838"/>
                <a:ext cx="1304683" cy="11089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8056A7-0819-4AEB-B343-23962E06CD34}"/>
                  </a:ext>
                </a:extLst>
              </p:cNvPr>
              <p:cNvSpPr txBox="1"/>
              <p:nvPr/>
            </p:nvSpPr>
            <p:spPr>
              <a:xfrm>
                <a:off x="7350170" y="2735305"/>
                <a:ext cx="141657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Other OA EOC(s)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046C4D-2490-4632-ADB0-247F545DD018}"/>
              </a:ext>
            </a:extLst>
          </p:cNvPr>
          <p:cNvGrpSpPr/>
          <p:nvPr/>
        </p:nvGrpSpPr>
        <p:grpSpPr>
          <a:xfrm>
            <a:off x="6287611" y="2059461"/>
            <a:ext cx="2001243" cy="1844791"/>
            <a:chOff x="6287611" y="2059461"/>
            <a:chExt cx="2001243" cy="1844791"/>
          </a:xfrm>
        </p:grpSpPr>
        <p:sp>
          <p:nvSpPr>
            <p:cNvPr id="20" name="Arrow: Left-Right 19">
              <a:extLst>
                <a:ext uri="{FF2B5EF4-FFF2-40B4-BE49-F238E27FC236}">
                  <a16:creationId xmlns:a16="http://schemas.microsoft.com/office/drawing/2014/main" id="{20538A72-83B9-4EF1-8996-B27500628D77}"/>
                </a:ext>
              </a:extLst>
            </p:cNvPr>
            <p:cNvSpPr/>
            <p:nvPr/>
          </p:nvSpPr>
          <p:spPr>
            <a:xfrm rot="18882405">
              <a:off x="6196757" y="3328766"/>
              <a:ext cx="666340" cy="484632"/>
            </a:xfrm>
            <a:prstGeom prst="leftRightArrow">
              <a:avLst/>
            </a:prstGeom>
            <a:solidFill>
              <a:srgbClr val="5B9BD5">
                <a:alpha val="40000"/>
              </a:srgbClr>
            </a:solidFill>
            <a:ln>
              <a:solidFill>
                <a:srgbClr val="41719C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287DCC-C4E7-48D1-A7AC-AFAB419FA615}"/>
                </a:ext>
              </a:extLst>
            </p:cNvPr>
            <p:cNvGrpSpPr/>
            <p:nvPr/>
          </p:nvGrpSpPr>
          <p:grpSpPr>
            <a:xfrm>
              <a:off x="6811430" y="2059461"/>
              <a:ext cx="1477424" cy="1450244"/>
              <a:chOff x="7319743" y="1592838"/>
              <a:chExt cx="1477424" cy="145024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7164850-3BCB-4DED-8E9B-36325B6A0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098" y="1592838"/>
                <a:ext cx="1304683" cy="11089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5CB5A3-4766-47F9-A98D-9E8D16AB57C9}"/>
                  </a:ext>
                </a:extLst>
              </p:cNvPr>
              <p:cNvSpPr txBox="1"/>
              <p:nvPr/>
            </p:nvSpPr>
            <p:spPr>
              <a:xfrm>
                <a:off x="7319743" y="2735305"/>
                <a:ext cx="147742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Region/State EOC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A4F411E-BFA7-4030-B13D-366E1285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10842">
            <a:off x="6061355" y="3449767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02EE0-C77D-4403-B6DD-E188DA98D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3534">
            <a:off x="6517589" y="4383766"/>
            <a:ext cx="937146" cy="233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422B7-5404-41DD-B3C3-2F45A9FB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2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B9395C-BB1C-4599-826A-DA60D5A9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Readiness:  Amateur Radio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9FF10-E144-42D6-98A3-246F90BE5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431" y="2244968"/>
            <a:ext cx="6013938" cy="38089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related but separate questions:</a:t>
            </a:r>
          </a:p>
          <a:p>
            <a:endParaRPr lang="en-US" dirty="0"/>
          </a:p>
          <a:p>
            <a:r>
              <a:rPr lang="en-US" dirty="0"/>
              <a:t>Is your EOC ready for Amateur Radio?</a:t>
            </a:r>
          </a:p>
          <a:p>
            <a:endParaRPr lang="en-US" dirty="0"/>
          </a:p>
          <a:p>
            <a:r>
              <a:rPr lang="en-US" dirty="0"/>
              <a:t>Is Amateur Radio ready at your EOC?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62C75-4E71-429D-BD03-B46BF5919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7" t="11538" r="27009" b="6753"/>
          <a:stretch/>
        </p:blipFill>
        <p:spPr>
          <a:xfrm>
            <a:off x="480647" y="2080846"/>
            <a:ext cx="2019993" cy="38089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F1E81-38A1-441A-BD38-F4E89E98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906BD0-B91E-4F62-BED8-D6898EF306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r="13938"/>
          <a:stretch/>
        </p:blipFill>
        <p:spPr>
          <a:xfrm>
            <a:off x="7049193" y="298180"/>
            <a:ext cx="1418705" cy="1557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6F210-339F-4D9C-84A1-58FC966E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Readiness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97DB-57EA-4838-8124-F13731532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023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Each city/OA has a Chief Radio Officer</a:t>
            </a:r>
          </a:p>
          <a:p>
            <a:pPr lvl="1"/>
            <a:r>
              <a:rPr lang="en-US" dirty="0"/>
              <a:t>Manages amateur radio emergency comms efforts</a:t>
            </a:r>
          </a:p>
          <a:p>
            <a:pPr lvl="1"/>
            <a:r>
              <a:rPr lang="en-US" dirty="0"/>
              <a:t>Best single point of contact for EOC staff</a:t>
            </a:r>
          </a:p>
          <a:p>
            <a:r>
              <a:rPr lang="en-US" dirty="0"/>
              <a:t>Equipment &amp; facilities</a:t>
            </a:r>
          </a:p>
          <a:p>
            <a:pPr lvl="1"/>
            <a:r>
              <a:rPr lang="en-US" dirty="0"/>
              <a:t>Do sufficient radios, antennas, computers, etc. exist for simultaneous operations on standard nets?</a:t>
            </a:r>
          </a:p>
          <a:p>
            <a:pPr lvl="1"/>
            <a:r>
              <a:rPr lang="en-US" dirty="0"/>
              <a:t>Do you have sufficient space allocated?  Accessible to/from EOC?</a:t>
            </a:r>
          </a:p>
          <a:p>
            <a:pPr lvl="1"/>
            <a:r>
              <a:rPr lang="en-US" dirty="0"/>
              <a:t>We have standardized recommendations for city EOCs, hospitals, …</a:t>
            </a:r>
          </a:p>
          <a:p>
            <a:r>
              <a:rPr lang="en-US" dirty="0"/>
              <a:t>Personnel</a:t>
            </a:r>
          </a:p>
          <a:p>
            <a:pPr lvl="1"/>
            <a:r>
              <a:rPr lang="en-US" dirty="0"/>
              <a:t>Do you have a sufficient number of amateur radio operators and are they sufficiently trained?  </a:t>
            </a:r>
          </a:p>
          <a:p>
            <a:pPr lvl="1"/>
            <a:r>
              <a:rPr lang="en-US" dirty="0"/>
              <a:t>Are you helping to recruit, encouraging participation, training?</a:t>
            </a:r>
          </a:p>
          <a:p>
            <a:pPr lvl="1"/>
            <a:r>
              <a:rPr lang="en-US" dirty="0"/>
              <a:t>We have a comprehensive training and credentialing program</a:t>
            </a:r>
          </a:p>
          <a:p>
            <a:r>
              <a:rPr lang="en-US" dirty="0"/>
              <a:t>Procedures</a:t>
            </a:r>
          </a:p>
          <a:p>
            <a:pPr lvl="1"/>
            <a:r>
              <a:rPr lang="en-US" dirty="0"/>
              <a:t>Do you have EOC procedures for utilizing amateur radio?</a:t>
            </a:r>
          </a:p>
          <a:p>
            <a:pPr lvl="1"/>
            <a:r>
              <a:rPr lang="en-US" dirty="0"/>
              <a:t>Do your training, documentation, exercises include amateur radio?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7F795-9E0D-4546-9DC4-EECFF363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815A-1793-4CE5-9EA5-180812F1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Amateur Radio in EOC Operations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3B90-E8FD-4F5A-8D06-509C2830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685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Amateur Radio can help: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Communications</a:t>
            </a:r>
          </a:p>
          <a:p>
            <a:pPr lvl="1"/>
            <a:r>
              <a:rPr lang="en-US" dirty="0"/>
              <a:t>Create the capability where it don’t normally exist</a:t>
            </a:r>
          </a:p>
          <a:p>
            <a:pPr lvl="1"/>
            <a:r>
              <a:rPr lang="en-US" dirty="0"/>
              <a:t>Provide backup capability where existing systems have failed</a:t>
            </a:r>
          </a:p>
          <a:p>
            <a:endParaRPr lang="en-US" dirty="0"/>
          </a:p>
          <a:p>
            <a:r>
              <a:rPr lang="en-US" dirty="0"/>
              <a:t>Information collection and dissemination</a:t>
            </a:r>
          </a:p>
        </p:txBody>
      </p:sp>
      <p:pic>
        <p:nvPicPr>
          <p:cNvPr id="4" name="Picture 2" descr="Image result for eoc">
            <a:extLst>
              <a:ext uri="{FF2B5EF4-FFF2-40B4-BE49-F238E27FC236}">
                <a16:creationId xmlns:a16="http://schemas.microsoft.com/office/drawing/2014/main" id="{82E9AE35-E345-400B-A1F9-5C2187DB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34809" b="-1"/>
          <a:stretch/>
        </p:blipFill>
        <p:spPr bwMode="auto">
          <a:xfrm>
            <a:off x="5691447" y="1690689"/>
            <a:ext cx="3059761" cy="465855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8E791-D1ED-4E85-B3B1-03080ED2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3EEEC6-0B95-4A01-9194-B494BC711814}"/>
              </a:ext>
            </a:extLst>
          </p:cNvPr>
          <p:cNvSpPr/>
          <p:nvPr/>
        </p:nvSpPr>
        <p:spPr>
          <a:xfrm>
            <a:off x="534440" y="2679032"/>
            <a:ext cx="5010782" cy="22138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D4BF-0455-46CC-A37C-8985F412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63279-6832-4515-B063-C2BE4A518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7994419" cy="4803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Amateur radio can help at the EOC with</a:t>
            </a:r>
          </a:p>
          <a:p>
            <a:pPr lvl="1"/>
            <a:r>
              <a:rPr lang="en-US" dirty="0"/>
              <a:t>Information collection and dissemination</a:t>
            </a:r>
          </a:p>
          <a:p>
            <a:pPr lvl="1"/>
            <a:r>
              <a:rPr lang="en-US" dirty="0"/>
              <a:t>Communications</a:t>
            </a:r>
          </a:p>
          <a:p>
            <a:pPr lvl="2"/>
            <a:r>
              <a:rPr lang="en-US" dirty="0"/>
              <a:t>Where it doesn’t normally exist</a:t>
            </a:r>
          </a:p>
          <a:p>
            <a:pPr lvl="2"/>
            <a:r>
              <a:rPr lang="en-US" dirty="0"/>
              <a:t>Backup where existing systems are degraded or failed</a:t>
            </a:r>
          </a:p>
          <a:p>
            <a:r>
              <a:rPr lang="en-US" dirty="0"/>
              <a:t>Amateur radio in Santa Clara County</a:t>
            </a:r>
          </a:p>
          <a:p>
            <a:pPr lvl="1"/>
            <a:r>
              <a:rPr lang="en-US" dirty="0"/>
              <a:t>Standards for people, procedures, equipment</a:t>
            </a:r>
          </a:p>
          <a:p>
            <a:pPr lvl="1"/>
            <a:r>
              <a:rPr lang="en-US" dirty="0"/>
              <a:t>Robust and active training and exercise schedule</a:t>
            </a:r>
          </a:p>
          <a:p>
            <a:pPr lvl="2"/>
            <a:r>
              <a:rPr lang="en-US" dirty="0"/>
              <a:t>Weekly nets, monthly classes, quarterly drills</a:t>
            </a:r>
          </a:p>
          <a:p>
            <a:pPr lvl="2"/>
            <a:r>
              <a:rPr lang="en-US" dirty="0"/>
              <a:t>Public service events (races, parades, …)</a:t>
            </a:r>
          </a:p>
          <a:p>
            <a:pPr lvl="1"/>
            <a:r>
              <a:rPr lang="en-US" dirty="0"/>
              <a:t>Each jurisdiction should assess readiness, encourage participation</a:t>
            </a:r>
          </a:p>
          <a:p>
            <a:r>
              <a:rPr lang="en-US" dirty="0"/>
              <a:t>For more information:</a:t>
            </a:r>
          </a:p>
          <a:p>
            <a:pPr lvl="1"/>
            <a:r>
              <a:rPr lang="en-US" dirty="0"/>
              <a:t>https://www.scc-ares-races.org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BF0EC-4DC3-4A8B-B793-159BF8CE0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2992" r="3306" b="3419"/>
          <a:stretch/>
        </p:blipFill>
        <p:spPr>
          <a:xfrm>
            <a:off x="6629401" y="155892"/>
            <a:ext cx="2309445" cy="17440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18491-E7E6-4E59-96EF-49BD2F04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Standardized Emergency Management System (SEMS)</a:t>
            </a: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93C88AFC-4242-4BAF-84D2-94FCE8A4C8B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963" y="1676238"/>
          <a:ext cx="3801783" cy="492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Clip" r:id="rId4" imgW="2286000" imgH="1826280" progId="MS_ClipArt_Gallery.2">
                  <p:embed/>
                </p:oleObj>
              </mc:Choice>
              <mc:Fallback>
                <p:oleObj name="Clip" r:id="rId4" imgW="2286000" imgH="1826280" progId="MS_ClipArt_Gallery.2">
                  <p:embed/>
                  <p:pic>
                    <p:nvPicPr>
                      <p:cNvPr id="6" name="Object 7">
                        <a:extLst>
                          <a:ext uri="{FF2B5EF4-FFF2-40B4-BE49-F238E27FC236}">
                            <a16:creationId xmlns:a16="http://schemas.microsoft.com/office/drawing/2014/main" id="{93C88AFC-4242-4BAF-84D2-94FCE8A4C8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3" y="1676238"/>
                        <a:ext cx="3801783" cy="4926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4AB1C01-755C-4172-B849-1D62C00E4C5F}"/>
              </a:ext>
            </a:extLst>
          </p:cNvPr>
          <p:cNvSpPr txBox="1"/>
          <p:nvPr/>
        </p:nvSpPr>
        <p:spPr>
          <a:xfrm>
            <a:off x="1428192" y="2204660"/>
            <a:ext cx="67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9E71AB-897A-491A-81A1-499C00F400B3}"/>
              </a:ext>
            </a:extLst>
          </p:cNvPr>
          <p:cNvSpPr txBox="1"/>
          <p:nvPr/>
        </p:nvSpPr>
        <p:spPr>
          <a:xfrm>
            <a:off x="1339564" y="2936363"/>
            <a:ext cx="83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Region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ED617-20FF-4972-8D0D-3B144839A1FB}"/>
              </a:ext>
            </a:extLst>
          </p:cNvPr>
          <p:cNvSpPr txBox="1"/>
          <p:nvPr/>
        </p:nvSpPr>
        <p:spPr>
          <a:xfrm>
            <a:off x="844515" y="3954910"/>
            <a:ext cx="182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Operational Area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52430-9176-488E-9BAE-367129EDC4BA}"/>
              </a:ext>
            </a:extLst>
          </p:cNvPr>
          <p:cNvSpPr txBox="1"/>
          <p:nvPr/>
        </p:nvSpPr>
        <p:spPr>
          <a:xfrm>
            <a:off x="762733" y="4953389"/>
            <a:ext cx="192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Local Government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81FC11-5F68-4F81-AF64-160269639F20}"/>
              </a:ext>
            </a:extLst>
          </p:cNvPr>
          <p:cNvSpPr txBox="1"/>
          <p:nvPr/>
        </p:nvSpPr>
        <p:spPr>
          <a:xfrm>
            <a:off x="1451605" y="593610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Field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63356CB-3C42-42AF-84B1-DD0CCF3292FF}"/>
              </a:ext>
            </a:extLst>
          </p:cNvPr>
          <p:cNvCxnSpPr>
            <a:cxnSpLocks/>
          </p:cNvCxnSpPr>
          <p:nvPr/>
        </p:nvCxnSpPr>
        <p:spPr>
          <a:xfrm>
            <a:off x="2510444" y="3663224"/>
            <a:ext cx="644524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D8B3FE5-DAF9-47FE-9FB6-7E8A371F50CD}"/>
              </a:ext>
            </a:extLst>
          </p:cNvPr>
          <p:cNvCxnSpPr>
            <a:cxnSpLocks/>
          </p:cNvCxnSpPr>
          <p:nvPr/>
        </p:nvCxnSpPr>
        <p:spPr>
          <a:xfrm>
            <a:off x="2178063" y="2687090"/>
            <a:ext cx="677762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48A6DAD-BA2F-4318-BFBE-388F8FC976B3}"/>
              </a:ext>
            </a:extLst>
          </p:cNvPr>
          <p:cNvCxnSpPr>
            <a:cxnSpLocks/>
          </p:cNvCxnSpPr>
          <p:nvPr/>
        </p:nvCxnSpPr>
        <p:spPr>
          <a:xfrm>
            <a:off x="2859578" y="4665789"/>
            <a:ext cx="609611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932890-B3E3-43C8-BB04-F6007BFB70C2}"/>
              </a:ext>
            </a:extLst>
          </p:cNvPr>
          <p:cNvCxnSpPr>
            <a:cxnSpLocks/>
          </p:cNvCxnSpPr>
          <p:nvPr/>
        </p:nvCxnSpPr>
        <p:spPr>
          <a:xfrm>
            <a:off x="3203171" y="5682302"/>
            <a:ext cx="575252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5E75647-200F-4C4D-B928-CC8451ECC7B2}"/>
              </a:ext>
            </a:extLst>
          </p:cNvPr>
          <p:cNvGrpSpPr/>
          <p:nvPr/>
        </p:nvGrpSpPr>
        <p:grpSpPr>
          <a:xfrm>
            <a:off x="4134215" y="2060829"/>
            <a:ext cx="4889580" cy="4476598"/>
            <a:chOff x="4134215" y="2060829"/>
            <a:chExt cx="4889580" cy="447659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18B5AB5-4F40-4BA7-B473-D25614293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358342">
              <a:off x="4457165" y="5630670"/>
              <a:ext cx="602577" cy="12534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B7BC2B4-B003-4095-859C-FB1F29E1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991275">
              <a:off x="5003339" y="5840768"/>
              <a:ext cx="801210" cy="12152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D64BDCE-5D5D-41C4-8E8E-557DD25A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35046">
              <a:off x="5759229" y="5584546"/>
              <a:ext cx="630126" cy="12936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48AF070-E0C2-4C82-BA1C-429C8088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990350">
              <a:off x="6475487" y="2633427"/>
              <a:ext cx="602577" cy="12534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C62AB7-0946-4ACA-B8C5-017E26F23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051000">
              <a:off x="6516485" y="3476467"/>
              <a:ext cx="626609" cy="13448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2759748-D4F3-4A3A-9FF8-FC71CF5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125535">
              <a:off x="6113056" y="4344644"/>
              <a:ext cx="701393" cy="133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A9B7D7D-F3DD-49C8-BFC9-26EE0C33D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709529">
              <a:off x="7437370" y="5209361"/>
              <a:ext cx="1308926" cy="14245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3863E63-9BC4-44F1-917F-FF420B6D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838965">
              <a:off x="5317203" y="5075230"/>
              <a:ext cx="517751" cy="115680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A5ADB56-C8C0-4455-BA69-F2CFF3069D76}"/>
                </a:ext>
              </a:extLst>
            </p:cNvPr>
            <p:cNvSpPr/>
            <p:nvPr/>
          </p:nvSpPr>
          <p:spPr>
            <a:xfrm>
              <a:off x="4593508" y="6288694"/>
              <a:ext cx="1570944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Neighborhoods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D98E165-DA8F-492F-B42C-B04EC2E9BAC1}"/>
                </a:ext>
              </a:extLst>
            </p:cNvPr>
            <p:cNvSpPr/>
            <p:nvPr/>
          </p:nvSpPr>
          <p:spPr>
            <a:xfrm>
              <a:off x="5968839" y="5875769"/>
              <a:ext cx="942271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Shelters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C357B2-BF7B-472D-B1AE-019DA80ABAA0}"/>
                </a:ext>
              </a:extLst>
            </p:cNvPr>
            <p:cNvSpPr/>
            <p:nvPr/>
          </p:nvSpPr>
          <p:spPr>
            <a:xfrm>
              <a:off x="4134215" y="5866652"/>
              <a:ext cx="863269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Schools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7D06875-CB3D-4564-8808-9F37BFC29339}"/>
                </a:ext>
              </a:extLst>
            </p:cNvPr>
            <p:cNvSpPr/>
            <p:nvPr/>
          </p:nvSpPr>
          <p:spPr>
            <a:xfrm>
              <a:off x="6792322" y="6288693"/>
              <a:ext cx="1028205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Hospitals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600CE52-7CB9-47DA-B891-E00368F50FCF}"/>
                </a:ext>
              </a:extLst>
            </p:cNvPr>
            <p:cNvSpPr/>
            <p:nvPr/>
          </p:nvSpPr>
          <p:spPr>
            <a:xfrm>
              <a:off x="7494738" y="5894033"/>
              <a:ext cx="1529057" cy="248733"/>
            </a:xfrm>
            <a:prstGeom prst="round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Unincorporated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D472B05-EB61-4FC8-84F6-91B534F8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432640">
              <a:off x="6627213" y="5367466"/>
              <a:ext cx="1702624" cy="11449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E9076DD-2690-4CB2-B003-5DCE35268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01001">
              <a:off x="7494003" y="4030102"/>
              <a:ext cx="446515" cy="136618"/>
            </a:xfrm>
            <a:prstGeom prst="rect">
              <a:avLst/>
            </a:prstGeom>
          </p:spPr>
        </p:pic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2AAFF53-855B-4E4B-8B3A-720277A08C32}"/>
                </a:ext>
              </a:extLst>
            </p:cNvPr>
            <p:cNvSpPr/>
            <p:nvPr/>
          </p:nvSpPr>
          <p:spPr>
            <a:xfrm>
              <a:off x="6112880" y="2965824"/>
              <a:ext cx="1455732" cy="299554"/>
            </a:xfrm>
            <a:prstGeom prst="roundRect">
              <a:avLst/>
            </a:prstGeom>
            <a:solidFill>
              <a:srgbClr val="FF5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Regional EOC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68E6515-2982-422C-BFFC-EAB50C6E2907}"/>
                </a:ext>
              </a:extLst>
            </p:cNvPr>
            <p:cNvSpPr/>
            <p:nvPr/>
          </p:nvSpPr>
          <p:spPr>
            <a:xfrm>
              <a:off x="6112880" y="2060829"/>
              <a:ext cx="1455732" cy="299554"/>
            </a:xfrm>
            <a:prstGeom prst="roundRect">
              <a:avLst/>
            </a:prstGeom>
            <a:solidFill>
              <a:srgbClr val="FF9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State EOC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19A80E7F-4F1D-4897-B750-CCC55782A618}"/>
                </a:ext>
              </a:extLst>
            </p:cNvPr>
            <p:cNvSpPr/>
            <p:nvPr/>
          </p:nvSpPr>
          <p:spPr>
            <a:xfrm>
              <a:off x="6140656" y="3754075"/>
              <a:ext cx="1400181" cy="299554"/>
            </a:xfrm>
            <a:prstGeom prst="roundRect">
              <a:avLst/>
            </a:prstGeom>
            <a:solidFill>
              <a:srgbClr val="9F3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County EOC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46A1AB16-0000-4829-B5A1-15BB05F8AED9}"/>
                </a:ext>
              </a:extLst>
            </p:cNvPr>
            <p:cNvSpPr/>
            <p:nvPr/>
          </p:nvSpPr>
          <p:spPr>
            <a:xfrm>
              <a:off x="5802395" y="4765115"/>
              <a:ext cx="1050863" cy="299554"/>
            </a:xfrm>
            <a:prstGeom prst="roundRect">
              <a:avLst/>
            </a:prstGeom>
            <a:solidFill>
              <a:srgbClr val="FF00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City EOC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E2456C6-B2FC-48F7-818B-D5894765DFBC}"/>
                </a:ext>
              </a:extLst>
            </p:cNvPr>
            <p:cNvSpPr/>
            <p:nvPr/>
          </p:nvSpPr>
          <p:spPr>
            <a:xfrm>
              <a:off x="5057317" y="5283462"/>
              <a:ext cx="740154" cy="299554"/>
            </a:xfrm>
            <a:prstGeom prst="roundRect">
              <a:avLst/>
            </a:prstGeom>
            <a:solidFill>
              <a:srgbClr val="FF00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DOCs</a:t>
              </a: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87F5C1B8-A3EB-45F9-B63B-CD4E7B760A60}"/>
                </a:ext>
              </a:extLst>
            </p:cNvPr>
            <p:cNvSpPr/>
            <p:nvPr/>
          </p:nvSpPr>
          <p:spPr>
            <a:xfrm>
              <a:off x="7471679" y="4283993"/>
              <a:ext cx="740154" cy="299554"/>
            </a:xfrm>
            <a:prstGeom prst="roundRect">
              <a:avLst/>
            </a:prstGeom>
            <a:solidFill>
              <a:srgbClr val="9F3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DOCs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245E2C2-519C-453F-B027-06F6CBA8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315034">
              <a:off x="6370125" y="5197690"/>
              <a:ext cx="1487949" cy="106073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CA620-3204-44EF-8B59-315F530D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We Think of Communications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23DBB-6762-4DEF-843F-29D0D3D71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Follows the SEMS / NIMS model</a:t>
            </a:r>
          </a:p>
          <a:p>
            <a:r>
              <a:rPr lang="en-US" dirty="0"/>
              <a:t>Assumptions</a:t>
            </a:r>
          </a:p>
          <a:p>
            <a:pPr lvl="1"/>
            <a:r>
              <a:rPr lang="en-US" dirty="0"/>
              <a:t>Connectivity will be there when needed</a:t>
            </a:r>
          </a:p>
          <a:p>
            <a:pPr lvl="1"/>
            <a:r>
              <a:rPr lang="en-US" dirty="0"/>
              <a:t>Communications systems and services (voice, data, video, …) will be there when needed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3A9D920C-0C5B-4F92-A923-77DB49300371}"/>
              </a:ext>
            </a:extLst>
          </p:cNvPr>
          <p:cNvSpPr/>
          <p:nvPr/>
        </p:nvSpPr>
        <p:spPr>
          <a:xfrm>
            <a:off x="1659590" y="5365894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5EE885CE-0FA3-4FE8-B28F-03BE66184BD3}"/>
              </a:ext>
            </a:extLst>
          </p:cNvPr>
          <p:cNvSpPr/>
          <p:nvPr/>
        </p:nvSpPr>
        <p:spPr>
          <a:xfrm>
            <a:off x="3491996" y="5178200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763C8B7C-01AA-4B16-9595-C7FB695D98E9}"/>
              </a:ext>
            </a:extLst>
          </p:cNvPr>
          <p:cNvSpPr/>
          <p:nvPr/>
        </p:nvSpPr>
        <p:spPr>
          <a:xfrm>
            <a:off x="5324402" y="4964325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37B3EBCD-0056-4161-828F-798E718BC872}"/>
              </a:ext>
            </a:extLst>
          </p:cNvPr>
          <p:cNvSpPr/>
          <p:nvPr/>
        </p:nvSpPr>
        <p:spPr>
          <a:xfrm>
            <a:off x="7169949" y="4684962"/>
            <a:ext cx="287215" cy="49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46789-E9EE-44D2-B1A3-DB2E45F1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Is More Complicated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FCA24-650B-4A8B-B275-94E23BC73EF2}"/>
              </a:ext>
            </a:extLst>
          </p:cNvPr>
          <p:cNvGrpSpPr/>
          <p:nvPr/>
        </p:nvGrpSpPr>
        <p:grpSpPr>
          <a:xfrm>
            <a:off x="129390" y="3103480"/>
            <a:ext cx="8574211" cy="665288"/>
            <a:chOff x="129390" y="3103480"/>
            <a:chExt cx="8574211" cy="66528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7BC339C7-E4FE-477A-9D1F-78C0DC3B29A4}"/>
                </a:ext>
              </a:extLst>
            </p:cNvPr>
            <p:cNvSpPr/>
            <p:nvPr/>
          </p:nvSpPr>
          <p:spPr>
            <a:xfrm>
              <a:off x="129390" y="3103480"/>
              <a:ext cx="8574211" cy="665288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E47E33-63A0-43A9-B6FF-0397BF39732A}"/>
                </a:ext>
              </a:extLst>
            </p:cNvPr>
            <p:cNvSpPr txBox="1"/>
            <p:nvPr/>
          </p:nvSpPr>
          <p:spPr>
            <a:xfrm>
              <a:off x="1659590" y="3231366"/>
              <a:ext cx="565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Connectivity (Land Lines, Mobile, Cable, WiFi, …)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F1D16F-7D3B-49A9-9518-8E4E1E82A6A2}"/>
              </a:ext>
            </a:extLst>
          </p:cNvPr>
          <p:cNvGrpSpPr/>
          <p:nvPr/>
        </p:nvGrpSpPr>
        <p:grpSpPr>
          <a:xfrm>
            <a:off x="2986832" y="1711676"/>
            <a:ext cx="1108364" cy="1294825"/>
            <a:chOff x="2980905" y="1711676"/>
            <a:chExt cx="1108364" cy="1294825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9CA90AC-D63C-40F0-8050-1A738C634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5959" y="2435016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lowchart: Magnetic Disk 64">
              <a:extLst>
                <a:ext uri="{FF2B5EF4-FFF2-40B4-BE49-F238E27FC236}">
                  <a16:creationId xmlns:a16="http://schemas.microsoft.com/office/drawing/2014/main" id="{B7978A46-DCB9-4FCD-BE8D-4EF3A10A4CCC}"/>
                </a:ext>
              </a:extLst>
            </p:cNvPr>
            <p:cNvSpPr/>
            <p:nvPr/>
          </p:nvSpPr>
          <p:spPr>
            <a:xfrm>
              <a:off x="2980905" y="1711676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E-mail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A61C6B3-35EC-4336-BC77-4B4F370AF324}"/>
              </a:ext>
            </a:extLst>
          </p:cNvPr>
          <p:cNvSpPr txBox="1"/>
          <p:nvPr/>
        </p:nvSpPr>
        <p:spPr>
          <a:xfrm>
            <a:off x="71991" y="1828740"/>
            <a:ext cx="13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FC3F2-8A49-45F6-BD8C-CE7AE10DC345}"/>
              </a:ext>
            </a:extLst>
          </p:cNvPr>
          <p:cNvGrpSpPr/>
          <p:nvPr/>
        </p:nvGrpSpPr>
        <p:grpSpPr>
          <a:xfrm>
            <a:off x="7920653" y="3807650"/>
            <a:ext cx="594697" cy="551811"/>
            <a:chOff x="7920653" y="3807650"/>
            <a:chExt cx="594697" cy="55181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C10ABD4-D887-4E08-9626-48B877922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0653" y="3807650"/>
              <a:ext cx="0" cy="55181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EDC93FC-0D72-4BD4-9622-3A2C955DF6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16618" y="3807650"/>
              <a:ext cx="4166" cy="551809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DF095E5-2B85-450D-8094-F3A2DBF8A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350" y="3807650"/>
              <a:ext cx="0" cy="55181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454FEE-99AC-4235-B082-B5EC1875E880}"/>
              </a:ext>
            </a:extLst>
          </p:cNvPr>
          <p:cNvGrpSpPr/>
          <p:nvPr/>
        </p:nvGrpSpPr>
        <p:grpSpPr>
          <a:xfrm>
            <a:off x="4425843" y="1711676"/>
            <a:ext cx="1108364" cy="1294825"/>
            <a:chOff x="4425843" y="1711676"/>
            <a:chExt cx="1108364" cy="1294825"/>
          </a:xfrm>
        </p:grpSpPr>
        <p:sp>
          <p:nvSpPr>
            <p:cNvPr id="48" name="Flowchart: Magnetic Disk 47">
              <a:extLst>
                <a:ext uri="{FF2B5EF4-FFF2-40B4-BE49-F238E27FC236}">
                  <a16:creationId xmlns:a16="http://schemas.microsoft.com/office/drawing/2014/main" id="{10DFFF9B-CC6F-42EB-B091-37068B6A5B3D}"/>
                </a:ext>
              </a:extLst>
            </p:cNvPr>
            <p:cNvSpPr/>
            <p:nvPr/>
          </p:nvSpPr>
          <p:spPr>
            <a:xfrm>
              <a:off x="4425843" y="1711676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Files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B0392BD-497E-4B3E-9918-31FF1513C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0302" y="2435016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ADD216-BFA2-4A01-B226-43F8BC2022BB}"/>
              </a:ext>
            </a:extLst>
          </p:cNvPr>
          <p:cNvGrpSpPr/>
          <p:nvPr/>
        </p:nvGrpSpPr>
        <p:grpSpPr>
          <a:xfrm>
            <a:off x="5870781" y="1711676"/>
            <a:ext cx="1108364" cy="1294825"/>
            <a:chOff x="5870781" y="1711676"/>
            <a:chExt cx="1108364" cy="1294825"/>
          </a:xfrm>
        </p:grpSpPr>
        <p:sp>
          <p:nvSpPr>
            <p:cNvPr id="66" name="Flowchart: Magnetic Disk 65">
              <a:extLst>
                <a:ext uri="{FF2B5EF4-FFF2-40B4-BE49-F238E27FC236}">
                  <a16:creationId xmlns:a16="http://schemas.microsoft.com/office/drawing/2014/main" id="{3C2AA646-FDBA-4F81-AA8F-AC632AABD188}"/>
                </a:ext>
              </a:extLst>
            </p:cNvPr>
            <p:cNvSpPr/>
            <p:nvPr/>
          </p:nvSpPr>
          <p:spPr>
            <a:xfrm>
              <a:off x="5870781" y="1711676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WebEOC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3C5C697-B954-4C5E-96EC-D43B40B64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5774" y="2435016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B3E0B4-CB68-4557-9F99-9ECDD88885DB}"/>
              </a:ext>
            </a:extLst>
          </p:cNvPr>
          <p:cNvGrpSpPr/>
          <p:nvPr/>
        </p:nvGrpSpPr>
        <p:grpSpPr>
          <a:xfrm>
            <a:off x="7315718" y="1708905"/>
            <a:ext cx="1108364" cy="1297596"/>
            <a:chOff x="7315718" y="1708905"/>
            <a:chExt cx="1108364" cy="1297596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1032C56-2764-4232-9E6C-E8F79677E6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962" y="2435016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lowchart: Magnetic Disk 84">
              <a:extLst>
                <a:ext uri="{FF2B5EF4-FFF2-40B4-BE49-F238E27FC236}">
                  <a16:creationId xmlns:a16="http://schemas.microsoft.com/office/drawing/2014/main" id="{F6EDD059-152B-4719-A917-407A2F1FDB85}"/>
                </a:ext>
              </a:extLst>
            </p:cNvPr>
            <p:cNvSpPr/>
            <p:nvPr/>
          </p:nvSpPr>
          <p:spPr>
            <a:xfrm>
              <a:off x="7315718" y="1708905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Other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560034-6427-4BEB-A6E3-68132DA35412}"/>
              </a:ext>
            </a:extLst>
          </p:cNvPr>
          <p:cNvGrpSpPr/>
          <p:nvPr/>
        </p:nvGrpSpPr>
        <p:grpSpPr>
          <a:xfrm>
            <a:off x="1535967" y="1719986"/>
            <a:ext cx="1108364" cy="1300368"/>
            <a:chOff x="1535967" y="1719986"/>
            <a:chExt cx="1108364" cy="1300368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24B8444-63A9-4EC0-8949-0B3B13170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0149" y="2448869"/>
              <a:ext cx="0" cy="57148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lowchart: Magnetic Disk 86">
              <a:extLst>
                <a:ext uri="{FF2B5EF4-FFF2-40B4-BE49-F238E27FC236}">
                  <a16:creationId xmlns:a16="http://schemas.microsoft.com/office/drawing/2014/main" id="{440770A6-086B-4CB2-A5DA-78B13675A167}"/>
                </a:ext>
              </a:extLst>
            </p:cNvPr>
            <p:cNvSpPr/>
            <p:nvPr/>
          </p:nvSpPr>
          <p:spPr>
            <a:xfrm>
              <a:off x="1535967" y="1719986"/>
              <a:ext cx="1108364" cy="682842"/>
            </a:xfrm>
            <a:prstGeom prst="flowChartMagneticDisk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Phone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90D78B-7299-4BBF-BA2A-CA32512FFAEA}"/>
              </a:ext>
            </a:extLst>
          </p:cNvPr>
          <p:cNvGrpSpPr/>
          <p:nvPr/>
        </p:nvGrpSpPr>
        <p:grpSpPr>
          <a:xfrm>
            <a:off x="5847182" y="3808920"/>
            <a:ext cx="1215654" cy="799223"/>
            <a:chOff x="5847182" y="3808920"/>
            <a:chExt cx="1215654" cy="79922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6E70115-4648-4D54-8605-C1F494781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0121" y="3808920"/>
              <a:ext cx="0" cy="799223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876D4F6-B63B-40B7-8AFF-3307FCD28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277" y="3808920"/>
              <a:ext cx="0" cy="799223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1282DE7-E523-4D8F-B098-AE9EB3A23132}"/>
                </a:ext>
              </a:extLst>
            </p:cNvPr>
            <p:cNvSpPr txBox="1"/>
            <p:nvPr/>
          </p:nvSpPr>
          <p:spPr>
            <a:xfrm>
              <a:off x="5847182" y="3826330"/>
              <a:ext cx="1215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Redundant</a:t>
              </a:r>
              <a:br>
                <a:rPr lang="en-US" dirty="0"/>
              </a:br>
              <a:r>
                <a:rPr lang="en-US" dirty="0"/>
                <a:t>Broadband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6C978C-C702-448B-A354-0D61E9620F10}"/>
              </a:ext>
            </a:extLst>
          </p:cNvPr>
          <p:cNvGrpSpPr/>
          <p:nvPr/>
        </p:nvGrpSpPr>
        <p:grpSpPr>
          <a:xfrm>
            <a:off x="3964173" y="3817620"/>
            <a:ext cx="1216487" cy="1057526"/>
            <a:chOff x="3964173" y="3817620"/>
            <a:chExt cx="1216487" cy="105752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64C9BEE-4FB6-4F48-8833-AA55E17EF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6861" y="3817620"/>
              <a:ext cx="0" cy="1057526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F69AFFA-4BCA-4397-8D56-107C077B3796}"/>
                </a:ext>
              </a:extLst>
            </p:cNvPr>
            <p:cNvSpPr txBox="1"/>
            <p:nvPr/>
          </p:nvSpPr>
          <p:spPr>
            <a:xfrm>
              <a:off x="3964173" y="4146486"/>
              <a:ext cx="1216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Broadband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B49222-6633-4014-91BA-81D36237590E}"/>
              </a:ext>
            </a:extLst>
          </p:cNvPr>
          <p:cNvGrpSpPr/>
          <p:nvPr/>
        </p:nvGrpSpPr>
        <p:grpSpPr>
          <a:xfrm>
            <a:off x="2124513" y="3826330"/>
            <a:ext cx="1199366" cy="1289894"/>
            <a:chOff x="2124513" y="3826330"/>
            <a:chExt cx="1199366" cy="1289894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0E05331-BB99-4219-83BF-B6C3609EE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2236" y="3826330"/>
              <a:ext cx="0" cy="1289894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EE7B75-38F9-43F0-BEA1-EB220641E371}"/>
                </a:ext>
              </a:extLst>
            </p:cNvPr>
            <p:cNvSpPr txBox="1"/>
            <p:nvPr/>
          </p:nvSpPr>
          <p:spPr>
            <a:xfrm>
              <a:off x="2124513" y="3971629"/>
              <a:ext cx="11993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Possibly</a:t>
              </a:r>
              <a:br>
                <a:rPr lang="en-US" dirty="0"/>
              </a:br>
              <a:r>
                <a:rPr lang="en-US" dirty="0"/>
                <a:t>limited</a:t>
              </a:r>
              <a:br>
                <a:rPr lang="en-US" dirty="0"/>
              </a:br>
              <a:r>
                <a:rPr lang="en-US" dirty="0"/>
                <a:t>bandwidth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FF4982-6531-4176-A69C-751658F1D040}"/>
              </a:ext>
            </a:extLst>
          </p:cNvPr>
          <p:cNvGrpSpPr/>
          <p:nvPr/>
        </p:nvGrpSpPr>
        <p:grpSpPr>
          <a:xfrm>
            <a:off x="251898" y="3826330"/>
            <a:ext cx="1327286" cy="1484608"/>
            <a:chOff x="251898" y="3826330"/>
            <a:chExt cx="1327286" cy="148460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047B29-B2BD-4B6B-B062-C537DDDAE9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945" y="3826330"/>
              <a:ext cx="0" cy="1484608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A2C0054-EB40-4315-892C-504F6A68A86B}"/>
                </a:ext>
              </a:extLst>
            </p:cNvPr>
            <p:cNvSpPr txBox="1"/>
            <p:nvPr/>
          </p:nvSpPr>
          <p:spPr>
            <a:xfrm>
              <a:off x="251898" y="4052922"/>
              <a:ext cx="13272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Perhaps</a:t>
              </a:r>
              <a:br>
                <a:rPr lang="en-US" dirty="0"/>
              </a:br>
              <a:r>
                <a:rPr lang="en-US" dirty="0"/>
                <a:t>little or no</a:t>
              </a:r>
              <a:br>
                <a:rPr lang="en-US" dirty="0"/>
              </a:br>
              <a:r>
                <a:rPr lang="en-US" dirty="0"/>
                <a:t>connectivity</a:t>
              </a: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4EA7FE8-91EC-489B-B6A0-0843388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Connectivity Problems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7B4C32-3042-4BB3-AD74-9FCAF9CCEB3F}"/>
              </a:ext>
            </a:extLst>
          </p:cNvPr>
          <p:cNvGrpSpPr/>
          <p:nvPr/>
        </p:nvGrpSpPr>
        <p:grpSpPr>
          <a:xfrm>
            <a:off x="129390" y="3103480"/>
            <a:ext cx="8574211" cy="665288"/>
            <a:chOff x="129390" y="3103480"/>
            <a:chExt cx="8574211" cy="665288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7BC339C7-E4FE-477A-9D1F-78C0DC3B29A4}"/>
                </a:ext>
              </a:extLst>
            </p:cNvPr>
            <p:cNvSpPr/>
            <p:nvPr/>
          </p:nvSpPr>
          <p:spPr>
            <a:xfrm>
              <a:off x="129390" y="3103480"/>
              <a:ext cx="8574211" cy="665288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E47E33-63A0-43A9-B6FF-0397BF39732A}"/>
                </a:ext>
              </a:extLst>
            </p:cNvPr>
            <p:cNvSpPr txBox="1"/>
            <p:nvPr/>
          </p:nvSpPr>
          <p:spPr>
            <a:xfrm>
              <a:off x="1659590" y="3231366"/>
              <a:ext cx="5656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Connectivity (Land Lines, Mobile, Cable, WiFi, …)</a:t>
              </a:r>
            </a:p>
          </p:txBody>
        </p:sp>
      </p:grpSp>
      <p:sp>
        <p:nvSpPr>
          <p:cNvPr id="48" name="Flowchart: Magnetic Disk 47">
            <a:extLst>
              <a:ext uri="{FF2B5EF4-FFF2-40B4-BE49-F238E27FC236}">
                <a16:creationId xmlns:a16="http://schemas.microsoft.com/office/drawing/2014/main" id="{10DFFF9B-CC6F-42EB-B091-37068B6A5B3D}"/>
              </a:ext>
            </a:extLst>
          </p:cNvPr>
          <p:cNvSpPr/>
          <p:nvPr/>
        </p:nvSpPr>
        <p:spPr>
          <a:xfrm>
            <a:off x="4425843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9CA90AC-D63C-40F0-8050-1A738C63453A}"/>
              </a:ext>
            </a:extLst>
          </p:cNvPr>
          <p:cNvCxnSpPr>
            <a:cxnSpLocks/>
          </p:cNvCxnSpPr>
          <p:nvPr/>
        </p:nvCxnSpPr>
        <p:spPr>
          <a:xfrm flipV="1">
            <a:off x="3555959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lowchart: Magnetic Disk 64">
            <a:extLst>
              <a:ext uri="{FF2B5EF4-FFF2-40B4-BE49-F238E27FC236}">
                <a16:creationId xmlns:a16="http://schemas.microsoft.com/office/drawing/2014/main" id="{B7978A46-DCB9-4FCD-BE8D-4EF3A10A4CCC}"/>
              </a:ext>
            </a:extLst>
          </p:cNvPr>
          <p:cNvSpPr/>
          <p:nvPr/>
        </p:nvSpPr>
        <p:spPr>
          <a:xfrm>
            <a:off x="2980905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</a:p>
        </p:txBody>
      </p:sp>
      <p:sp>
        <p:nvSpPr>
          <p:cNvPr id="66" name="Flowchart: Magnetic Disk 65">
            <a:extLst>
              <a:ext uri="{FF2B5EF4-FFF2-40B4-BE49-F238E27FC236}">
                <a16:creationId xmlns:a16="http://schemas.microsoft.com/office/drawing/2014/main" id="{3C2AA646-FDBA-4F81-AA8F-AC632AABD188}"/>
              </a:ext>
            </a:extLst>
          </p:cNvPr>
          <p:cNvSpPr/>
          <p:nvPr/>
        </p:nvSpPr>
        <p:spPr>
          <a:xfrm>
            <a:off x="5870781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WebEOC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61C6B3-35EC-4336-BC77-4B4F370AF324}"/>
              </a:ext>
            </a:extLst>
          </p:cNvPr>
          <p:cNvSpPr txBox="1"/>
          <p:nvPr/>
        </p:nvSpPr>
        <p:spPr>
          <a:xfrm>
            <a:off x="71991" y="1828740"/>
            <a:ext cx="13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C69C61-3C62-4E33-A160-1CFEE1E6DC0A}"/>
              </a:ext>
            </a:extLst>
          </p:cNvPr>
          <p:cNvGrpSpPr/>
          <p:nvPr/>
        </p:nvGrpSpPr>
        <p:grpSpPr>
          <a:xfrm>
            <a:off x="7920653" y="3807650"/>
            <a:ext cx="594697" cy="551811"/>
            <a:chOff x="7920653" y="3807650"/>
            <a:chExt cx="594697" cy="55181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C10ABD4-D887-4E08-9626-48B877922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0653" y="3807650"/>
              <a:ext cx="0" cy="55181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EDC93FC-0D72-4BD4-9622-3A2C955DF6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16618" y="3807650"/>
              <a:ext cx="4166" cy="551809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DF095E5-2B85-450D-8094-F3A2DBF8A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350" y="3807650"/>
              <a:ext cx="0" cy="551811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B0392BD-497E-4B3E-9918-31FF1513C3C0}"/>
              </a:ext>
            </a:extLst>
          </p:cNvPr>
          <p:cNvCxnSpPr>
            <a:cxnSpLocks/>
          </p:cNvCxnSpPr>
          <p:nvPr/>
        </p:nvCxnSpPr>
        <p:spPr>
          <a:xfrm flipV="1">
            <a:off x="5000302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3C5C697-B954-4C5E-96EC-D43B40B643AA}"/>
              </a:ext>
            </a:extLst>
          </p:cNvPr>
          <p:cNvCxnSpPr>
            <a:cxnSpLocks/>
          </p:cNvCxnSpPr>
          <p:nvPr/>
        </p:nvCxnSpPr>
        <p:spPr>
          <a:xfrm flipV="1">
            <a:off x="6405774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1032C56-2764-4232-9E6C-E8F79677E6F3}"/>
              </a:ext>
            </a:extLst>
          </p:cNvPr>
          <p:cNvCxnSpPr>
            <a:cxnSpLocks/>
          </p:cNvCxnSpPr>
          <p:nvPr/>
        </p:nvCxnSpPr>
        <p:spPr>
          <a:xfrm flipV="1">
            <a:off x="7870962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lowchart: Magnetic Disk 84">
            <a:extLst>
              <a:ext uri="{FF2B5EF4-FFF2-40B4-BE49-F238E27FC236}">
                <a16:creationId xmlns:a16="http://schemas.microsoft.com/office/drawing/2014/main" id="{F6EDD059-152B-4719-A917-407A2F1FDB85}"/>
              </a:ext>
            </a:extLst>
          </p:cNvPr>
          <p:cNvSpPr/>
          <p:nvPr/>
        </p:nvSpPr>
        <p:spPr>
          <a:xfrm>
            <a:off x="7315718" y="1708905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24B8444-63A9-4EC0-8949-0B3B13170D39}"/>
              </a:ext>
            </a:extLst>
          </p:cNvPr>
          <p:cNvCxnSpPr>
            <a:cxnSpLocks/>
          </p:cNvCxnSpPr>
          <p:nvPr/>
        </p:nvCxnSpPr>
        <p:spPr>
          <a:xfrm flipV="1">
            <a:off x="2090149" y="2448869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lowchart: Magnetic Disk 86">
            <a:extLst>
              <a:ext uri="{FF2B5EF4-FFF2-40B4-BE49-F238E27FC236}">
                <a16:creationId xmlns:a16="http://schemas.microsoft.com/office/drawing/2014/main" id="{440770A6-086B-4CB2-A5DA-78B13675A167}"/>
              </a:ext>
            </a:extLst>
          </p:cNvPr>
          <p:cNvSpPr/>
          <p:nvPr/>
        </p:nvSpPr>
        <p:spPr>
          <a:xfrm>
            <a:off x="1535967" y="171998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771318-EED6-46B8-A5F5-1DB1E4E676EC}"/>
              </a:ext>
            </a:extLst>
          </p:cNvPr>
          <p:cNvGrpSpPr/>
          <p:nvPr/>
        </p:nvGrpSpPr>
        <p:grpSpPr>
          <a:xfrm>
            <a:off x="5847182" y="3808920"/>
            <a:ext cx="1215654" cy="799223"/>
            <a:chOff x="5847182" y="3808920"/>
            <a:chExt cx="1215654" cy="79922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6E70115-4648-4D54-8605-C1F494781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0121" y="3808920"/>
              <a:ext cx="0" cy="799223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876D4F6-B63B-40B7-8AFF-3307FCD28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277" y="3808920"/>
              <a:ext cx="0" cy="799223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1282DE7-E523-4D8F-B098-AE9EB3A23132}"/>
                </a:ext>
              </a:extLst>
            </p:cNvPr>
            <p:cNvSpPr txBox="1"/>
            <p:nvPr/>
          </p:nvSpPr>
          <p:spPr>
            <a:xfrm>
              <a:off x="5847182" y="3826330"/>
              <a:ext cx="1215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Redundant</a:t>
              </a:r>
              <a:br>
                <a:rPr lang="en-US" dirty="0"/>
              </a:br>
              <a:r>
                <a:rPr lang="en-US" dirty="0"/>
                <a:t>Broadband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4E5049-B268-4124-806D-2D517750C43F}"/>
              </a:ext>
            </a:extLst>
          </p:cNvPr>
          <p:cNvGrpSpPr/>
          <p:nvPr/>
        </p:nvGrpSpPr>
        <p:grpSpPr>
          <a:xfrm>
            <a:off x="3964173" y="3817620"/>
            <a:ext cx="1216487" cy="1057526"/>
            <a:chOff x="3964173" y="3817620"/>
            <a:chExt cx="1216487" cy="105752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64C9BEE-4FB6-4F48-8833-AA55E17EF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6861" y="3817620"/>
              <a:ext cx="0" cy="1057526"/>
            </a:xfrm>
            <a:prstGeom prst="straightConnector1">
              <a:avLst/>
            </a:pr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F69AFFA-4BCA-4397-8D56-107C077B3796}"/>
                </a:ext>
              </a:extLst>
            </p:cNvPr>
            <p:cNvSpPr txBox="1"/>
            <p:nvPr/>
          </p:nvSpPr>
          <p:spPr>
            <a:xfrm>
              <a:off x="3964173" y="4146486"/>
              <a:ext cx="1216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Broadband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0FA28C-D823-4DED-A122-523B1906A0C6}"/>
              </a:ext>
            </a:extLst>
          </p:cNvPr>
          <p:cNvGrpSpPr/>
          <p:nvPr/>
        </p:nvGrpSpPr>
        <p:grpSpPr>
          <a:xfrm>
            <a:off x="2124513" y="3826330"/>
            <a:ext cx="1199366" cy="1289894"/>
            <a:chOff x="2124513" y="3826330"/>
            <a:chExt cx="1199366" cy="1289894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0E05331-BB99-4219-83BF-B6C3609EE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2236" y="3826330"/>
              <a:ext cx="0" cy="1289894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EE7B75-38F9-43F0-BEA1-EB220641E371}"/>
                </a:ext>
              </a:extLst>
            </p:cNvPr>
            <p:cNvSpPr txBox="1"/>
            <p:nvPr/>
          </p:nvSpPr>
          <p:spPr>
            <a:xfrm>
              <a:off x="2124513" y="3971629"/>
              <a:ext cx="11993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Possibly</a:t>
              </a:r>
              <a:br>
                <a:rPr lang="en-US" dirty="0"/>
              </a:br>
              <a:r>
                <a:rPr lang="en-US" dirty="0"/>
                <a:t>limited</a:t>
              </a:r>
              <a:br>
                <a:rPr lang="en-US" dirty="0"/>
              </a:br>
              <a:r>
                <a:rPr lang="en-US" dirty="0"/>
                <a:t>bandwidth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5DD97F-FA4F-475B-9576-2B53F1BB70AF}"/>
              </a:ext>
            </a:extLst>
          </p:cNvPr>
          <p:cNvGrpSpPr/>
          <p:nvPr/>
        </p:nvGrpSpPr>
        <p:grpSpPr>
          <a:xfrm>
            <a:off x="251898" y="3826330"/>
            <a:ext cx="1327286" cy="1484608"/>
            <a:chOff x="251898" y="3826330"/>
            <a:chExt cx="1327286" cy="148460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047B29-B2BD-4B6B-B062-C537DDDAE9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945" y="3826330"/>
              <a:ext cx="0" cy="1484608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A2C0054-EB40-4315-892C-504F6A68A86B}"/>
                </a:ext>
              </a:extLst>
            </p:cNvPr>
            <p:cNvSpPr txBox="1"/>
            <p:nvPr/>
          </p:nvSpPr>
          <p:spPr>
            <a:xfrm>
              <a:off x="251898" y="4052922"/>
              <a:ext cx="13272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Perhaps</a:t>
              </a:r>
              <a:br>
                <a:rPr lang="en-US" dirty="0"/>
              </a:br>
              <a:r>
                <a:rPr lang="en-US" dirty="0"/>
                <a:t>little or no</a:t>
              </a:r>
              <a:br>
                <a:rPr lang="en-US" dirty="0"/>
              </a:br>
              <a:r>
                <a:rPr lang="en-US" dirty="0"/>
                <a:t>connectivity</a:t>
              </a:r>
            </a:p>
          </p:txBody>
        </p:sp>
      </p:grp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2960BDC4-98E9-42D6-8247-F5DAE4ABBC28}"/>
              </a:ext>
            </a:extLst>
          </p:cNvPr>
          <p:cNvSpPr/>
          <p:nvPr/>
        </p:nvSpPr>
        <p:spPr>
          <a:xfrm>
            <a:off x="605289" y="3979674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DBF072C4-CEB0-48DA-BB8F-B181C0C89858}"/>
              </a:ext>
            </a:extLst>
          </p:cNvPr>
          <p:cNvSpPr/>
          <p:nvPr/>
        </p:nvSpPr>
        <p:spPr>
          <a:xfrm>
            <a:off x="2433259" y="3890653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1F5BA9D9-49E4-4776-9A1A-1420F7E3ABF6}"/>
              </a:ext>
            </a:extLst>
          </p:cNvPr>
          <p:cNvSpPr/>
          <p:nvPr/>
        </p:nvSpPr>
        <p:spPr>
          <a:xfrm>
            <a:off x="4276609" y="3777636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579E13EC-2B57-4A23-BF0D-61356E3259C8}"/>
              </a:ext>
            </a:extLst>
          </p:cNvPr>
          <p:cNvSpPr/>
          <p:nvPr/>
        </p:nvSpPr>
        <p:spPr>
          <a:xfrm>
            <a:off x="6327309" y="3594860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Multiplication Sign 48">
            <a:extLst>
              <a:ext uri="{FF2B5EF4-FFF2-40B4-BE49-F238E27FC236}">
                <a16:creationId xmlns:a16="http://schemas.microsoft.com/office/drawing/2014/main" id="{7E86DD62-73E6-44D5-AA64-611B77B7B739}"/>
              </a:ext>
            </a:extLst>
          </p:cNvPr>
          <p:cNvSpPr/>
          <p:nvPr/>
        </p:nvSpPr>
        <p:spPr>
          <a:xfrm>
            <a:off x="8129431" y="3406643"/>
            <a:ext cx="620504" cy="1146062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661932D-E12F-41FD-9A2B-603BFCF34B2C}"/>
              </a:ext>
            </a:extLst>
          </p:cNvPr>
          <p:cNvSpPr/>
          <p:nvPr/>
        </p:nvSpPr>
        <p:spPr>
          <a:xfrm>
            <a:off x="38793" y="1407160"/>
            <a:ext cx="9055331" cy="163875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55C29A-E29B-4DE3-9A65-DD22E7E900A2}"/>
              </a:ext>
            </a:extLst>
          </p:cNvPr>
          <p:cNvSpPr txBox="1"/>
          <p:nvPr/>
        </p:nvSpPr>
        <p:spPr>
          <a:xfrm>
            <a:off x="396213" y="1428367"/>
            <a:ext cx="8182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Connectivity may not be available at some locations</a:t>
            </a:r>
          </a:p>
          <a:p>
            <a:pPr marL="688975" lvl="3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Ex:  Parks and other field locations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Connectivity can fail at any time, even without a local disaster</a:t>
            </a:r>
          </a:p>
          <a:p>
            <a:pPr marL="688975" lvl="2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Ex:  Equipment, human error, hacking, terrorism, …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F589C0-25B0-4F18-93E8-1ABF412F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DD4-DA75-467F-895A-A38E4CFC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Service Problems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93935-8771-4258-BE49-6298C898B452}"/>
              </a:ext>
            </a:extLst>
          </p:cNvPr>
          <p:cNvGrpSpPr/>
          <p:nvPr/>
        </p:nvGrpSpPr>
        <p:grpSpPr>
          <a:xfrm>
            <a:off x="2067059" y="5157880"/>
            <a:ext cx="1304683" cy="1443905"/>
            <a:chOff x="5559730" y="1599177"/>
            <a:chExt cx="1304683" cy="14439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22B750-CF08-434A-8803-FB7B2A567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359"/>
            <a:stretch/>
          </p:blipFill>
          <p:spPr>
            <a:xfrm>
              <a:off x="5559730" y="1599177"/>
              <a:ext cx="1304683" cy="10938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E74BE-157D-41A9-BBCA-2213F1F09FCA}"/>
                </a:ext>
              </a:extLst>
            </p:cNvPr>
            <p:cNvSpPr txBox="1"/>
            <p:nvPr/>
          </p:nvSpPr>
          <p:spPr>
            <a:xfrm>
              <a:off x="5944638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A3A81-BD65-4272-A01C-A950564C8DBA}"/>
              </a:ext>
            </a:extLst>
          </p:cNvPr>
          <p:cNvGrpSpPr/>
          <p:nvPr/>
        </p:nvGrpSpPr>
        <p:grpSpPr>
          <a:xfrm>
            <a:off x="3899465" y="4942529"/>
            <a:ext cx="1304683" cy="1450244"/>
            <a:chOff x="7355098" y="1592838"/>
            <a:chExt cx="1304683" cy="14502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163D15-C74A-49C7-AEB9-B5CDAE166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25B252-E75F-4D5D-812E-7666AA667918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EOC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37D21-AEE6-4B3F-B3E5-28BB23A6E4F2}"/>
              </a:ext>
            </a:extLst>
          </p:cNvPr>
          <p:cNvGrpSpPr/>
          <p:nvPr/>
        </p:nvGrpSpPr>
        <p:grpSpPr>
          <a:xfrm>
            <a:off x="274555" y="5355734"/>
            <a:ext cx="1264781" cy="1450244"/>
            <a:chOff x="3754811" y="1592838"/>
            <a:chExt cx="1264781" cy="14502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08093-FA95-4549-945C-43BDF78A18B5}"/>
                </a:ext>
              </a:extLst>
            </p:cNvPr>
            <p:cNvSpPr txBox="1"/>
            <p:nvPr/>
          </p:nvSpPr>
          <p:spPr>
            <a:xfrm>
              <a:off x="4170139" y="2735305"/>
              <a:ext cx="5348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Field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5C5024-2C7E-4A33-9F95-007686A21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b="7778"/>
            <a:stretch/>
          </p:blipFill>
          <p:spPr>
            <a:xfrm>
              <a:off x="3754811" y="1592838"/>
              <a:ext cx="1264781" cy="112238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55967C-9B1A-4C71-84D6-4E1E9AC6D620}"/>
              </a:ext>
            </a:extLst>
          </p:cNvPr>
          <p:cNvGrpSpPr/>
          <p:nvPr/>
        </p:nvGrpSpPr>
        <p:grpSpPr>
          <a:xfrm>
            <a:off x="5731871" y="4679882"/>
            <a:ext cx="1304683" cy="1450244"/>
            <a:chOff x="7355098" y="1592838"/>
            <a:chExt cx="1304683" cy="1450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0E1CD-2245-4C5D-965B-9AA99D1C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437FB1-4755-4E56-9114-F918B49861D0}"/>
                </a:ext>
              </a:extLst>
            </p:cNvPr>
            <p:cNvSpPr txBox="1"/>
            <p:nvPr/>
          </p:nvSpPr>
          <p:spPr>
            <a:xfrm>
              <a:off x="7543722" y="2735305"/>
              <a:ext cx="10294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OA EOC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7745-85AC-469A-9FCF-AE15CF101C66}"/>
              </a:ext>
            </a:extLst>
          </p:cNvPr>
          <p:cNvGrpSpPr/>
          <p:nvPr/>
        </p:nvGrpSpPr>
        <p:grpSpPr>
          <a:xfrm>
            <a:off x="7564277" y="4424693"/>
            <a:ext cx="1304683" cy="1665687"/>
            <a:chOff x="7355098" y="1592838"/>
            <a:chExt cx="1304683" cy="1665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D011E5-460A-472E-A7DB-9CF669DF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098" y="1592838"/>
              <a:ext cx="1304683" cy="11089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05FCF2-8D67-4F89-954D-5811CFE9990E}"/>
                </a:ext>
              </a:extLst>
            </p:cNvPr>
            <p:cNvSpPr txBox="1"/>
            <p:nvPr/>
          </p:nvSpPr>
          <p:spPr>
            <a:xfrm>
              <a:off x="7477323" y="2735305"/>
              <a:ext cx="11622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Region/State EOC</a:t>
              </a:r>
            </a:p>
          </p:txBody>
        </p:sp>
      </p:grpSp>
      <p:sp>
        <p:nvSpPr>
          <p:cNvPr id="4" name="Cloud 3">
            <a:extLst>
              <a:ext uri="{FF2B5EF4-FFF2-40B4-BE49-F238E27FC236}">
                <a16:creationId xmlns:a16="http://schemas.microsoft.com/office/drawing/2014/main" id="{7BC339C7-E4FE-477A-9D1F-78C0DC3B29A4}"/>
              </a:ext>
            </a:extLst>
          </p:cNvPr>
          <p:cNvSpPr/>
          <p:nvPr/>
        </p:nvSpPr>
        <p:spPr>
          <a:xfrm>
            <a:off x="129390" y="3103480"/>
            <a:ext cx="8574211" cy="6652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47E33-63A0-43A9-B6FF-0397BF39732A}"/>
              </a:ext>
            </a:extLst>
          </p:cNvPr>
          <p:cNvSpPr txBox="1"/>
          <p:nvPr/>
        </p:nvSpPr>
        <p:spPr>
          <a:xfrm>
            <a:off x="1659590" y="3231366"/>
            <a:ext cx="565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Connectivity (Land Lines, Mobile, Cable, WiFi, …)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047B29-B2BD-4B6B-B062-C537DDDAE96C}"/>
              </a:ext>
            </a:extLst>
          </p:cNvPr>
          <p:cNvCxnSpPr>
            <a:cxnSpLocks/>
          </p:cNvCxnSpPr>
          <p:nvPr/>
        </p:nvCxnSpPr>
        <p:spPr>
          <a:xfrm flipV="1">
            <a:off x="906945" y="3826330"/>
            <a:ext cx="0" cy="1484608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E05331-BB99-4219-83BF-B6C3609EE14D}"/>
              </a:ext>
            </a:extLst>
          </p:cNvPr>
          <p:cNvCxnSpPr>
            <a:cxnSpLocks/>
          </p:cNvCxnSpPr>
          <p:nvPr/>
        </p:nvCxnSpPr>
        <p:spPr>
          <a:xfrm flipV="1">
            <a:off x="2732236" y="3826330"/>
            <a:ext cx="0" cy="1289894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4C9BEE-4FB6-4F48-8833-AA55E17EFBF0}"/>
              </a:ext>
            </a:extLst>
          </p:cNvPr>
          <p:cNvCxnSpPr>
            <a:cxnSpLocks/>
          </p:cNvCxnSpPr>
          <p:nvPr/>
        </p:nvCxnSpPr>
        <p:spPr>
          <a:xfrm flipV="1">
            <a:off x="4586861" y="3817620"/>
            <a:ext cx="0" cy="1057526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E70115-4648-4D54-8605-C1F4947817CF}"/>
              </a:ext>
            </a:extLst>
          </p:cNvPr>
          <p:cNvCxnSpPr>
            <a:cxnSpLocks/>
          </p:cNvCxnSpPr>
          <p:nvPr/>
        </p:nvCxnSpPr>
        <p:spPr>
          <a:xfrm flipV="1">
            <a:off x="6240121" y="3808920"/>
            <a:ext cx="0" cy="799223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10ABD4-D887-4E08-9626-48B87792234C}"/>
              </a:ext>
            </a:extLst>
          </p:cNvPr>
          <p:cNvCxnSpPr>
            <a:cxnSpLocks/>
          </p:cNvCxnSpPr>
          <p:nvPr/>
        </p:nvCxnSpPr>
        <p:spPr>
          <a:xfrm flipV="1">
            <a:off x="7920653" y="3807650"/>
            <a:ext cx="0" cy="551811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Magnetic Disk 47">
            <a:extLst>
              <a:ext uri="{FF2B5EF4-FFF2-40B4-BE49-F238E27FC236}">
                <a16:creationId xmlns:a16="http://schemas.microsoft.com/office/drawing/2014/main" id="{10DFFF9B-CC6F-42EB-B091-37068B6A5B3D}"/>
              </a:ext>
            </a:extLst>
          </p:cNvPr>
          <p:cNvSpPr/>
          <p:nvPr/>
        </p:nvSpPr>
        <p:spPr>
          <a:xfrm>
            <a:off x="4425843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9CA90AC-D63C-40F0-8050-1A738C63453A}"/>
              </a:ext>
            </a:extLst>
          </p:cNvPr>
          <p:cNvCxnSpPr>
            <a:cxnSpLocks/>
          </p:cNvCxnSpPr>
          <p:nvPr/>
        </p:nvCxnSpPr>
        <p:spPr>
          <a:xfrm flipV="1">
            <a:off x="3555959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lowchart: Magnetic Disk 64">
            <a:extLst>
              <a:ext uri="{FF2B5EF4-FFF2-40B4-BE49-F238E27FC236}">
                <a16:creationId xmlns:a16="http://schemas.microsoft.com/office/drawing/2014/main" id="{B7978A46-DCB9-4FCD-BE8D-4EF3A10A4CCC}"/>
              </a:ext>
            </a:extLst>
          </p:cNvPr>
          <p:cNvSpPr/>
          <p:nvPr/>
        </p:nvSpPr>
        <p:spPr>
          <a:xfrm>
            <a:off x="2980905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</a:t>
            </a:r>
          </a:p>
        </p:txBody>
      </p:sp>
      <p:sp>
        <p:nvSpPr>
          <p:cNvPr id="66" name="Flowchart: Magnetic Disk 65">
            <a:extLst>
              <a:ext uri="{FF2B5EF4-FFF2-40B4-BE49-F238E27FC236}">
                <a16:creationId xmlns:a16="http://schemas.microsoft.com/office/drawing/2014/main" id="{3C2AA646-FDBA-4F81-AA8F-AC632AABD188}"/>
              </a:ext>
            </a:extLst>
          </p:cNvPr>
          <p:cNvSpPr/>
          <p:nvPr/>
        </p:nvSpPr>
        <p:spPr>
          <a:xfrm>
            <a:off x="5870781" y="171167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WebEOC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61C6B3-35EC-4336-BC77-4B4F370AF324}"/>
              </a:ext>
            </a:extLst>
          </p:cNvPr>
          <p:cNvSpPr txBox="1"/>
          <p:nvPr/>
        </p:nvSpPr>
        <p:spPr>
          <a:xfrm>
            <a:off x="71991" y="1828740"/>
            <a:ext cx="13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Services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876D4F6-B63B-40B7-8AFF-3307FCD28741}"/>
              </a:ext>
            </a:extLst>
          </p:cNvPr>
          <p:cNvCxnSpPr>
            <a:cxnSpLocks/>
          </p:cNvCxnSpPr>
          <p:nvPr/>
        </p:nvCxnSpPr>
        <p:spPr>
          <a:xfrm flipV="1">
            <a:off x="6625277" y="3808920"/>
            <a:ext cx="0" cy="799223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EDC93FC-0D72-4BD4-9622-3A2C955DF689}"/>
              </a:ext>
            </a:extLst>
          </p:cNvPr>
          <p:cNvCxnSpPr>
            <a:cxnSpLocks/>
          </p:cNvCxnSpPr>
          <p:nvPr/>
        </p:nvCxnSpPr>
        <p:spPr>
          <a:xfrm flipH="1" flipV="1">
            <a:off x="8216618" y="3807650"/>
            <a:ext cx="4166" cy="551809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DF095E5-2B85-450D-8094-F3A2DBF8AA16}"/>
              </a:ext>
            </a:extLst>
          </p:cNvPr>
          <p:cNvCxnSpPr>
            <a:cxnSpLocks/>
          </p:cNvCxnSpPr>
          <p:nvPr/>
        </p:nvCxnSpPr>
        <p:spPr>
          <a:xfrm flipV="1">
            <a:off x="8515350" y="3807650"/>
            <a:ext cx="0" cy="551811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B0392BD-497E-4B3E-9918-31FF1513C3C0}"/>
              </a:ext>
            </a:extLst>
          </p:cNvPr>
          <p:cNvCxnSpPr>
            <a:cxnSpLocks/>
          </p:cNvCxnSpPr>
          <p:nvPr/>
        </p:nvCxnSpPr>
        <p:spPr>
          <a:xfrm flipV="1">
            <a:off x="5000302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3C5C697-B954-4C5E-96EC-D43B40B643AA}"/>
              </a:ext>
            </a:extLst>
          </p:cNvPr>
          <p:cNvCxnSpPr>
            <a:cxnSpLocks/>
          </p:cNvCxnSpPr>
          <p:nvPr/>
        </p:nvCxnSpPr>
        <p:spPr>
          <a:xfrm flipV="1">
            <a:off x="6436254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1032C56-2764-4232-9E6C-E8F79677E6F3}"/>
              </a:ext>
            </a:extLst>
          </p:cNvPr>
          <p:cNvCxnSpPr>
            <a:cxnSpLocks/>
          </p:cNvCxnSpPr>
          <p:nvPr/>
        </p:nvCxnSpPr>
        <p:spPr>
          <a:xfrm flipV="1">
            <a:off x="7870962" y="2435016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lowchart: Magnetic Disk 84">
            <a:extLst>
              <a:ext uri="{FF2B5EF4-FFF2-40B4-BE49-F238E27FC236}">
                <a16:creationId xmlns:a16="http://schemas.microsoft.com/office/drawing/2014/main" id="{F6EDD059-152B-4719-A917-407A2F1FDB85}"/>
              </a:ext>
            </a:extLst>
          </p:cNvPr>
          <p:cNvSpPr/>
          <p:nvPr/>
        </p:nvSpPr>
        <p:spPr>
          <a:xfrm>
            <a:off x="7315718" y="1708905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24B8444-63A9-4EC0-8949-0B3B13170D39}"/>
              </a:ext>
            </a:extLst>
          </p:cNvPr>
          <p:cNvCxnSpPr>
            <a:cxnSpLocks/>
          </p:cNvCxnSpPr>
          <p:nvPr/>
        </p:nvCxnSpPr>
        <p:spPr>
          <a:xfrm flipV="1">
            <a:off x="2090149" y="2448869"/>
            <a:ext cx="0" cy="571485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lowchart: Magnetic Disk 86">
            <a:extLst>
              <a:ext uri="{FF2B5EF4-FFF2-40B4-BE49-F238E27FC236}">
                <a16:creationId xmlns:a16="http://schemas.microsoft.com/office/drawing/2014/main" id="{440770A6-086B-4CB2-A5DA-78B13675A167}"/>
              </a:ext>
            </a:extLst>
          </p:cNvPr>
          <p:cNvSpPr/>
          <p:nvPr/>
        </p:nvSpPr>
        <p:spPr>
          <a:xfrm>
            <a:off x="1535967" y="1719986"/>
            <a:ext cx="1108364" cy="682842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1282DE7-E523-4D8F-B098-AE9EB3A23132}"/>
              </a:ext>
            </a:extLst>
          </p:cNvPr>
          <p:cNvSpPr txBox="1"/>
          <p:nvPr/>
        </p:nvSpPr>
        <p:spPr>
          <a:xfrm>
            <a:off x="5847182" y="3826330"/>
            <a:ext cx="121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Redundant</a:t>
            </a:r>
            <a:br>
              <a:rPr lang="en-US" dirty="0"/>
            </a:br>
            <a:r>
              <a:rPr lang="en-US" dirty="0"/>
              <a:t>Broadband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F69AFFA-4BCA-4397-8D56-107C077B3796}"/>
              </a:ext>
            </a:extLst>
          </p:cNvPr>
          <p:cNvSpPr txBox="1"/>
          <p:nvPr/>
        </p:nvSpPr>
        <p:spPr>
          <a:xfrm>
            <a:off x="3964173" y="4146486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Broadband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2EE7B75-38F9-43F0-BEA1-EB220641E371}"/>
              </a:ext>
            </a:extLst>
          </p:cNvPr>
          <p:cNvSpPr txBox="1"/>
          <p:nvPr/>
        </p:nvSpPr>
        <p:spPr>
          <a:xfrm>
            <a:off x="2124513" y="3971629"/>
            <a:ext cx="1199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Possibly</a:t>
            </a:r>
            <a:br>
              <a:rPr lang="en-US" dirty="0"/>
            </a:br>
            <a:r>
              <a:rPr lang="en-US" dirty="0"/>
              <a:t>limited</a:t>
            </a:r>
            <a:br>
              <a:rPr lang="en-US" dirty="0"/>
            </a:br>
            <a:r>
              <a:rPr lang="en-US" dirty="0"/>
              <a:t>bandwidth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A2C0054-EB40-4315-892C-504F6A68A86B}"/>
              </a:ext>
            </a:extLst>
          </p:cNvPr>
          <p:cNvSpPr txBox="1"/>
          <p:nvPr/>
        </p:nvSpPr>
        <p:spPr>
          <a:xfrm>
            <a:off x="251898" y="4052922"/>
            <a:ext cx="1327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Perhaps</a:t>
            </a:r>
            <a:br>
              <a:rPr lang="en-US" dirty="0"/>
            </a:br>
            <a:r>
              <a:rPr lang="en-US" dirty="0"/>
              <a:t>little or no</a:t>
            </a:r>
            <a:br>
              <a:rPr lang="en-US" dirty="0"/>
            </a:br>
            <a:r>
              <a:rPr lang="en-US" dirty="0"/>
              <a:t>connectivity</a:t>
            </a:r>
          </a:p>
        </p:txBody>
      </p: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BFE9E7DE-C6C4-4630-8AC9-E3184CE96177}"/>
              </a:ext>
            </a:extLst>
          </p:cNvPr>
          <p:cNvSpPr/>
          <p:nvPr/>
        </p:nvSpPr>
        <p:spPr>
          <a:xfrm>
            <a:off x="1820705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718A56B4-DDFA-4417-ABB0-C1A7DC6F5C24}"/>
              </a:ext>
            </a:extLst>
          </p:cNvPr>
          <p:cNvSpPr/>
          <p:nvPr/>
        </p:nvSpPr>
        <p:spPr>
          <a:xfrm>
            <a:off x="3303304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9C67CC74-8B02-466C-AB35-0AA6AA01CFBB}"/>
              </a:ext>
            </a:extLst>
          </p:cNvPr>
          <p:cNvSpPr/>
          <p:nvPr/>
        </p:nvSpPr>
        <p:spPr>
          <a:xfrm>
            <a:off x="4708775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530EB79B-D487-4504-85C7-306AAA87C4BE}"/>
              </a:ext>
            </a:extLst>
          </p:cNvPr>
          <p:cNvSpPr/>
          <p:nvPr/>
        </p:nvSpPr>
        <p:spPr>
          <a:xfrm>
            <a:off x="6186213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Multiplication Sign 48">
            <a:extLst>
              <a:ext uri="{FF2B5EF4-FFF2-40B4-BE49-F238E27FC236}">
                <a16:creationId xmlns:a16="http://schemas.microsoft.com/office/drawing/2014/main" id="{5D86FE7A-8671-4619-A34A-A8BD1BA043FE}"/>
              </a:ext>
            </a:extLst>
          </p:cNvPr>
          <p:cNvSpPr/>
          <p:nvPr/>
        </p:nvSpPr>
        <p:spPr>
          <a:xfrm>
            <a:off x="7631151" y="1603022"/>
            <a:ext cx="534002" cy="98629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6701A1-188C-40E6-9D52-5AF62E62F04C}"/>
              </a:ext>
            </a:extLst>
          </p:cNvPr>
          <p:cNvSpPr/>
          <p:nvPr/>
        </p:nvSpPr>
        <p:spPr>
          <a:xfrm>
            <a:off x="71991" y="3801463"/>
            <a:ext cx="9004253" cy="295493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9C926F-2120-44EE-8CB3-7BA1296C9C50}"/>
              </a:ext>
            </a:extLst>
          </p:cNvPr>
          <p:cNvSpPr txBox="1"/>
          <p:nvPr/>
        </p:nvSpPr>
        <p:spPr>
          <a:xfrm>
            <a:off x="744144" y="4357002"/>
            <a:ext cx="72247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Connectivity at the service provider can fail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Systems that provide the services can fail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May have nothing to do with our own local situation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AC0000"/>
                </a:solidFill>
              </a:rPr>
              <a:t>Ex:  Equipment, human error, hacking, terrorism, …</a:t>
            </a:r>
          </a:p>
        </p:txBody>
      </p:sp>
      <p:sp>
        <p:nvSpPr>
          <p:cNvPr id="52" name="Multiplication Sign 51">
            <a:extLst>
              <a:ext uri="{FF2B5EF4-FFF2-40B4-BE49-F238E27FC236}">
                <a16:creationId xmlns:a16="http://schemas.microsoft.com/office/drawing/2014/main" id="{1B9CAAF7-E43D-4C7B-8AE8-39CB699A4CF4}"/>
              </a:ext>
            </a:extLst>
          </p:cNvPr>
          <p:cNvSpPr/>
          <p:nvPr/>
        </p:nvSpPr>
        <p:spPr>
          <a:xfrm>
            <a:off x="1897314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Multiplication Sign 52">
            <a:extLst>
              <a:ext uri="{FF2B5EF4-FFF2-40B4-BE49-F238E27FC236}">
                <a16:creationId xmlns:a16="http://schemas.microsoft.com/office/drawing/2014/main" id="{97463DEA-4A4D-4D40-92B0-FAB29836B537}"/>
              </a:ext>
            </a:extLst>
          </p:cNvPr>
          <p:cNvSpPr/>
          <p:nvPr/>
        </p:nvSpPr>
        <p:spPr>
          <a:xfrm>
            <a:off x="3364673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Multiplication Sign 53">
            <a:extLst>
              <a:ext uri="{FF2B5EF4-FFF2-40B4-BE49-F238E27FC236}">
                <a16:creationId xmlns:a16="http://schemas.microsoft.com/office/drawing/2014/main" id="{9B215738-32B7-4747-8650-2666F5FBECC0}"/>
              </a:ext>
            </a:extLst>
          </p:cNvPr>
          <p:cNvSpPr/>
          <p:nvPr/>
        </p:nvSpPr>
        <p:spPr>
          <a:xfrm>
            <a:off x="4800624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Multiplication Sign 54">
            <a:extLst>
              <a:ext uri="{FF2B5EF4-FFF2-40B4-BE49-F238E27FC236}">
                <a16:creationId xmlns:a16="http://schemas.microsoft.com/office/drawing/2014/main" id="{6AC83C16-C54A-432A-B99F-3997EB6A75AB}"/>
              </a:ext>
            </a:extLst>
          </p:cNvPr>
          <p:cNvSpPr/>
          <p:nvPr/>
        </p:nvSpPr>
        <p:spPr>
          <a:xfrm>
            <a:off x="6242502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Multiplication Sign 55">
            <a:extLst>
              <a:ext uri="{FF2B5EF4-FFF2-40B4-BE49-F238E27FC236}">
                <a16:creationId xmlns:a16="http://schemas.microsoft.com/office/drawing/2014/main" id="{F1DF908A-E637-4908-82B2-1BC05012A7F6}"/>
              </a:ext>
            </a:extLst>
          </p:cNvPr>
          <p:cNvSpPr/>
          <p:nvPr/>
        </p:nvSpPr>
        <p:spPr>
          <a:xfrm>
            <a:off x="7692520" y="2312339"/>
            <a:ext cx="399356" cy="737604"/>
          </a:xfrm>
          <a:prstGeom prst="mathMultiply">
            <a:avLst>
              <a:gd name="adj1" fmla="val 1902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56017-0517-4C8F-93CE-C5B204EB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887C-7E2E-41A2-8D87-97D0BCDE39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772FDDDBBF44CB073C61B2B8256D3" ma:contentTypeVersion="2" ma:contentTypeDescription="Create a new document." ma:contentTypeScope="" ma:versionID="e4f0a19d9e308023d7b0fbfdf842643e">
  <xsd:schema xmlns:xsd="http://www.w3.org/2001/XMLSchema" xmlns:xs="http://www.w3.org/2001/XMLSchema" xmlns:p="http://schemas.microsoft.com/office/2006/metadata/properties" xmlns:ns2="43b6be95-8ce6-4d66-92c0-9cfe916d45fa" targetNamespace="http://schemas.microsoft.com/office/2006/metadata/properties" ma:root="true" ma:fieldsID="71a8254bc3bb4539bc3543a83e22a429" ns2:_="">
    <xsd:import namespace="43b6be95-8ce6-4d66-92c0-9cfe916d45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6be95-8ce6-4d66-92c0-9cfe916d45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8321D2-0A17-45E6-A38F-D1EEC297B6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B61FB1-63F7-49AB-848C-8368352E96FB}">
  <ds:schemaRefs>
    <ds:schemaRef ds:uri="http://purl.org/dc/elements/1.1/"/>
    <ds:schemaRef ds:uri="http://schemas.microsoft.com/office/2006/metadata/properties"/>
    <ds:schemaRef ds:uri="43b6be95-8ce6-4d66-92c0-9cfe916d45f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4C3EE7D-6B29-4C5F-A3CE-B496CC93A1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b6be95-8ce6-4d66-92c0-9cfe916d45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10460</TotalTime>
  <Words>1629</Words>
  <Application>Microsoft Office PowerPoint</Application>
  <PresentationFormat>On-screen Show (4:3)</PresentationFormat>
  <Paragraphs>413</Paragraphs>
  <Slides>40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Office Theme</vt:lpstr>
      <vt:lpstr>Clip</vt:lpstr>
      <vt:lpstr>Amateur Radio for Emergency Managers</vt:lpstr>
      <vt:lpstr>Amateur Radio in Santa Clara County</vt:lpstr>
      <vt:lpstr>EOC Operations</vt:lpstr>
      <vt:lpstr>Amateur Radio in EOC Operations</vt:lpstr>
      <vt:lpstr>The Standardized Emergency Management System (SEMS)</vt:lpstr>
      <vt:lpstr>How We Think of Communications</vt:lpstr>
      <vt:lpstr>Reality Is More Complicated</vt:lpstr>
      <vt:lpstr>Possible Connectivity Problems</vt:lpstr>
      <vt:lpstr>Possible Service Problems</vt:lpstr>
      <vt:lpstr>Amateur Radio Can Help</vt:lpstr>
      <vt:lpstr>Amateur Radio Provides Voice AND Data Communications</vt:lpstr>
      <vt:lpstr>“When All Else Fails”</vt:lpstr>
      <vt:lpstr>2017 Wine Country Fires</vt:lpstr>
      <vt:lpstr>Amateur Radio in EOC Operations</vt:lpstr>
      <vt:lpstr>Information Collection</vt:lpstr>
      <vt:lpstr>Example: Earthquake Damage Reports</vt:lpstr>
      <vt:lpstr>Earthquake Damage Reports</vt:lpstr>
      <vt:lpstr>Example:   Schools / Local EOC</vt:lpstr>
      <vt:lpstr>Example:  Schools / Local EOC</vt:lpstr>
      <vt:lpstr>Example:   Neighborhoods / Local EOC</vt:lpstr>
      <vt:lpstr>Example:  Neighborhoods / Local EOC</vt:lpstr>
      <vt:lpstr>CERT Collects Neighborhood Data</vt:lpstr>
      <vt:lpstr>Summary Data Ready to Transmit</vt:lpstr>
      <vt:lpstr>Summary Displayed in Mountain View EOC</vt:lpstr>
      <vt:lpstr>Example: Hospitals, Allied Health</vt:lpstr>
      <vt:lpstr>Example:  Hospitals, Allied Health</vt:lpstr>
      <vt:lpstr>Example: City EOC / County EOC</vt:lpstr>
      <vt:lpstr>Example:  City EOC / County EOC</vt:lpstr>
      <vt:lpstr>Example: Alternate 911  </vt:lpstr>
      <vt:lpstr>Alternate 911</vt:lpstr>
      <vt:lpstr>Information Dissemination</vt:lpstr>
      <vt:lpstr>Example: Disseminating info to field responders</vt:lpstr>
      <vt:lpstr>Information Dissemination:  Field</vt:lpstr>
      <vt:lpstr>Example: Distributing Information to the Public</vt:lpstr>
      <vt:lpstr>Distributing Public Info</vt:lpstr>
      <vt:lpstr>Example: Beyond the Op Area</vt:lpstr>
      <vt:lpstr>Example:  Beyond the Op Area</vt:lpstr>
      <vt:lpstr>EOC Readiness:  Amateur Radio</vt:lpstr>
      <vt:lpstr>Readiness Assessment</vt:lpstr>
      <vt:lpstr>Summary</vt:lpstr>
    </vt:vector>
  </TitlesOfParts>
  <Company>Santa Clara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Amateur Radio for Emergency Managers</dc:title>
  <dc:creator>jobsearch@mefox.org</dc:creator>
  <cp:lastModifiedBy>Michael Fox</cp:lastModifiedBy>
  <cp:revision>206</cp:revision>
  <cp:lastPrinted>2018-04-16T16:18:47Z</cp:lastPrinted>
  <dcterms:created xsi:type="dcterms:W3CDTF">2018-04-05T15:12:05Z</dcterms:created>
  <dcterms:modified xsi:type="dcterms:W3CDTF">2019-03-12T05:24:28Z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0x010100E1C772FDDDBBF44CB073C61B2B8256D3</vt:lpwstr>
  </property>
</Properties>
</file>